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Poppins Semi-Bold" panose="020B0604020202020204" charset="0"/>
      <p:regular r:id="rId17"/>
    </p:embeddedFont>
    <p:embeddedFont>
      <p:font typeface="League Spartan" panose="020B0604020202020204" charset="0"/>
      <p:regular r:id="rId18"/>
    </p:embeddedFont>
    <p:embeddedFont>
      <p:font typeface="Poppins Medium" panose="020B0604020202020204" charset="0"/>
      <p:regular r:id="rId19"/>
    </p:embeddedFont>
    <p:embeddedFont>
      <p:font typeface="Canva Sans Bold" panose="020B0604020202020204" charset="0"/>
      <p:regular r:id="rId20"/>
    </p:embeddedFont>
    <p:embeddedFont>
      <p:font typeface="Canva Sans" panose="020B0604020202020204" charset="0"/>
      <p:regular r:id="rId21"/>
    </p:embeddedFont>
    <p:embeddedFont>
      <p:font typeface="Poppins" panose="020B0604020202020204" charset="0"/>
      <p:regular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84"/>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sndAc>
      <p:stSnd>
        <p:snd r:embed="rId1" name="wind.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sndAc>
      <p:stSnd>
        <p:snd r:embed="rId1" name="wind.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sndAc>
      <p:stSnd>
        <p:snd r:embed="rId1" name="wind.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sndAc>
      <p:stSnd>
        <p:snd r:embed="rId1" name="wind.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sndAc>
      <p:stSnd>
        <p:snd r:embed="rId1" name="wind.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sndAc>
      <p:stSnd>
        <p:snd r:embed="rId1" name="wind.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sndAc>
      <p:stSnd>
        <p:snd r:embed="rId1" name="wind.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sndAc>
      <p:stSnd>
        <p:snd r:embed="rId1" name="wind.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sndAc>
      <p:stSnd>
        <p:snd r:embed="rId1" name="wind.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sndAc>
      <p:stSnd>
        <p:snd r:embed="rId1" name="wind.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sndAc>
      <p:stSnd>
        <p:snd r:embed="rId1" name="wind.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sndAc>
      <p:stSnd>
        <p:snd r:embed="rId13" name="wind.wav"/>
      </p:stSnd>
    </p:sndAc>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32.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5.sv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25.sv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2.png"/><Relationship Id="rId1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21.png"/><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4.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5.jpeg"/><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0" y="7722198"/>
            <a:ext cx="18288000" cy="2579446"/>
            <a:chOff x="0" y="0"/>
            <a:chExt cx="4816593" cy="679360"/>
          </a:xfrm>
        </p:grpSpPr>
        <p:sp>
          <p:nvSpPr>
            <p:cNvPr id="3" name="Freeform 3"/>
            <p:cNvSpPr/>
            <p:nvPr/>
          </p:nvSpPr>
          <p:spPr>
            <a:xfrm>
              <a:off x="0" y="0"/>
              <a:ext cx="4816592" cy="679360"/>
            </a:xfrm>
            <a:custGeom>
              <a:avLst/>
              <a:gdLst/>
              <a:ahLst/>
              <a:cxnLst/>
              <a:rect l="l" t="t" r="r" b="b"/>
              <a:pathLst>
                <a:path w="4816592" h="679360">
                  <a:moveTo>
                    <a:pt x="0" y="0"/>
                  </a:moveTo>
                  <a:lnTo>
                    <a:pt x="4816592" y="0"/>
                  </a:lnTo>
                  <a:lnTo>
                    <a:pt x="4816592" y="679360"/>
                  </a:lnTo>
                  <a:lnTo>
                    <a:pt x="0" y="679360"/>
                  </a:lnTo>
                  <a:close/>
                </a:path>
              </a:pathLst>
            </a:custGeom>
            <a:solidFill>
              <a:srgbClr val="000000"/>
            </a:solidFill>
          </p:spPr>
        </p:sp>
        <p:sp>
          <p:nvSpPr>
            <p:cNvPr id="4" name="TextBox 4"/>
            <p:cNvSpPr txBox="1"/>
            <p:nvPr/>
          </p:nvSpPr>
          <p:spPr>
            <a:xfrm>
              <a:off x="0" y="-95250"/>
              <a:ext cx="4816593" cy="774610"/>
            </a:xfrm>
            <a:prstGeom prst="rect">
              <a:avLst/>
            </a:prstGeom>
          </p:spPr>
          <p:txBody>
            <a:bodyPr lIns="50800" tIns="50800" rIns="50800" bIns="50800" rtlCol="0" anchor="ctr"/>
            <a:lstStyle/>
            <a:p>
              <a:pPr algn="ctr">
                <a:lnSpc>
                  <a:spcPts val="3541"/>
                </a:lnSpc>
              </a:pPr>
              <a:endParaRPr/>
            </a:p>
          </p:txBody>
        </p:sp>
      </p:grpSp>
      <p:sp>
        <p:nvSpPr>
          <p:cNvPr id="5" name="Freeform 5"/>
          <p:cNvSpPr/>
          <p:nvPr/>
        </p:nvSpPr>
        <p:spPr>
          <a:xfrm>
            <a:off x="8798636" y="1028700"/>
            <a:ext cx="9088916" cy="8229600"/>
          </a:xfrm>
          <a:custGeom>
            <a:avLst/>
            <a:gdLst/>
            <a:ahLst/>
            <a:cxnLst/>
            <a:rect l="l" t="t" r="r" b="b"/>
            <a:pathLst>
              <a:path w="9088916" h="8229600">
                <a:moveTo>
                  <a:pt x="0" y="0"/>
                </a:moveTo>
                <a:lnTo>
                  <a:pt x="9088915" y="0"/>
                </a:lnTo>
                <a:lnTo>
                  <a:pt x="9088915" y="8229600"/>
                </a:lnTo>
                <a:lnTo>
                  <a:pt x="0" y="82296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9144000" y="3419575"/>
            <a:ext cx="2294027" cy="2294027"/>
          </a:xfrm>
          <a:custGeom>
            <a:avLst/>
            <a:gdLst/>
            <a:ahLst/>
            <a:cxnLst/>
            <a:rect l="l" t="t" r="r" b="b"/>
            <a:pathLst>
              <a:path w="2294027" h="2294027">
                <a:moveTo>
                  <a:pt x="0" y="0"/>
                </a:moveTo>
                <a:lnTo>
                  <a:pt x="2294027" y="0"/>
                </a:lnTo>
                <a:lnTo>
                  <a:pt x="2294027" y="2294027"/>
                </a:lnTo>
                <a:lnTo>
                  <a:pt x="0" y="2294027"/>
                </a:lnTo>
                <a:lnTo>
                  <a:pt x="0" y="0"/>
                </a:lnTo>
                <a:close/>
              </a:path>
            </a:pathLst>
          </a:custGeom>
          <a:blipFill>
            <a:blip r:embed="rId5"/>
            <a:stretch>
              <a:fillRect/>
            </a:stretch>
          </a:blipFill>
        </p:spPr>
      </p:sp>
      <p:sp>
        <p:nvSpPr>
          <p:cNvPr id="7" name="TextBox 7"/>
          <p:cNvSpPr txBox="1"/>
          <p:nvPr/>
        </p:nvSpPr>
        <p:spPr>
          <a:xfrm>
            <a:off x="828304" y="127523"/>
            <a:ext cx="10076736" cy="2503170"/>
          </a:xfrm>
          <a:prstGeom prst="rect">
            <a:avLst/>
          </a:prstGeom>
        </p:spPr>
        <p:txBody>
          <a:bodyPr lIns="0" tIns="0" rIns="0" bIns="0" rtlCol="0" anchor="t">
            <a:spAutoFit/>
          </a:bodyPr>
          <a:lstStyle/>
          <a:p>
            <a:pPr algn="l">
              <a:lnSpc>
                <a:spcPts val="10080"/>
              </a:lnSpc>
            </a:pPr>
            <a:r>
              <a:rPr lang="en-US" sz="7200">
                <a:solidFill>
                  <a:srgbClr val="E23744"/>
                </a:solidFill>
                <a:latin typeface="League Spartan"/>
              </a:rPr>
              <a:t>Enhancing Zomato's Digital Experience </a:t>
            </a:r>
          </a:p>
        </p:txBody>
      </p:sp>
      <p:sp>
        <p:nvSpPr>
          <p:cNvPr id="8" name="TextBox 8"/>
          <p:cNvSpPr txBox="1"/>
          <p:nvPr/>
        </p:nvSpPr>
        <p:spPr>
          <a:xfrm>
            <a:off x="828304" y="4859527"/>
            <a:ext cx="6682012" cy="1603374"/>
          </a:xfrm>
          <a:prstGeom prst="rect">
            <a:avLst/>
          </a:prstGeom>
        </p:spPr>
        <p:txBody>
          <a:bodyPr lIns="0" tIns="0" rIns="0" bIns="0" rtlCol="0" anchor="t">
            <a:spAutoFit/>
          </a:bodyPr>
          <a:lstStyle/>
          <a:p>
            <a:pPr algn="l">
              <a:lnSpc>
                <a:spcPts val="3200"/>
              </a:lnSpc>
            </a:pPr>
            <a:r>
              <a:rPr lang="en-US" sz="2000">
                <a:solidFill>
                  <a:srgbClr val="595859"/>
                </a:solidFill>
                <a:latin typeface="Poppins"/>
              </a:rPr>
              <a:t>Pratiksha Thorat</a:t>
            </a:r>
          </a:p>
          <a:p>
            <a:pPr algn="l">
              <a:lnSpc>
                <a:spcPts val="3200"/>
              </a:lnSpc>
            </a:pPr>
            <a:r>
              <a:rPr lang="en-US" sz="2000">
                <a:solidFill>
                  <a:srgbClr val="595859"/>
                </a:solidFill>
                <a:latin typeface="Poppins"/>
              </a:rPr>
              <a:t>+91-9307322092</a:t>
            </a:r>
          </a:p>
          <a:p>
            <a:pPr algn="l">
              <a:lnSpc>
                <a:spcPts val="3200"/>
              </a:lnSpc>
            </a:pPr>
            <a:r>
              <a:rPr lang="en-US" sz="2000">
                <a:solidFill>
                  <a:srgbClr val="595859"/>
                </a:solidFill>
                <a:latin typeface="Poppins"/>
              </a:rPr>
              <a:t>pratikshafiske@gmail.com</a:t>
            </a:r>
          </a:p>
          <a:p>
            <a:pPr algn="l">
              <a:lnSpc>
                <a:spcPts val="3200"/>
              </a:lnSpc>
            </a:pPr>
            <a:endParaRPr lang="en-US" sz="2000">
              <a:solidFill>
                <a:srgbClr val="595859"/>
              </a:solidFill>
              <a:latin typeface="Poppins"/>
            </a:endParaRPr>
          </a:p>
        </p:txBody>
      </p:sp>
      <p:sp>
        <p:nvSpPr>
          <p:cNvPr id="9" name="TextBox 9"/>
          <p:cNvSpPr txBox="1"/>
          <p:nvPr/>
        </p:nvSpPr>
        <p:spPr>
          <a:xfrm>
            <a:off x="300174" y="8339206"/>
            <a:ext cx="1724247" cy="771525"/>
          </a:xfrm>
          <a:prstGeom prst="rect">
            <a:avLst/>
          </a:prstGeom>
        </p:spPr>
        <p:txBody>
          <a:bodyPr lIns="0" tIns="0" rIns="0" bIns="0" rtlCol="0" anchor="t">
            <a:spAutoFit/>
          </a:bodyPr>
          <a:lstStyle/>
          <a:p>
            <a:pPr algn="l">
              <a:lnSpc>
                <a:spcPts val="5759"/>
              </a:lnSpc>
            </a:pPr>
            <a:r>
              <a:rPr lang="en-US" sz="4800">
                <a:solidFill>
                  <a:srgbClr val="FFFFFF"/>
                </a:solidFill>
                <a:latin typeface="Poppins"/>
              </a:rPr>
              <a:t>24X7</a:t>
            </a:r>
          </a:p>
        </p:txBody>
      </p:sp>
      <p:sp>
        <p:nvSpPr>
          <p:cNvPr id="10" name="TextBox 10"/>
          <p:cNvSpPr txBox="1"/>
          <p:nvPr/>
        </p:nvSpPr>
        <p:spPr>
          <a:xfrm>
            <a:off x="417072" y="9201150"/>
            <a:ext cx="1724247" cy="325755"/>
          </a:xfrm>
          <a:prstGeom prst="rect">
            <a:avLst/>
          </a:prstGeom>
        </p:spPr>
        <p:txBody>
          <a:bodyPr lIns="0" tIns="0" rIns="0" bIns="0" rtlCol="0" anchor="t">
            <a:spAutoFit/>
          </a:bodyPr>
          <a:lstStyle/>
          <a:p>
            <a:pPr algn="l">
              <a:lnSpc>
                <a:spcPts val="2520"/>
              </a:lnSpc>
            </a:pPr>
            <a:r>
              <a:rPr lang="en-US" sz="1800">
                <a:solidFill>
                  <a:srgbClr val="D9D9D9"/>
                </a:solidFill>
                <a:latin typeface="Poppins"/>
              </a:rPr>
              <a:t>Delivery</a:t>
            </a:r>
          </a:p>
        </p:txBody>
      </p:sp>
      <p:sp>
        <p:nvSpPr>
          <p:cNvPr id="11" name="TextBox 11"/>
          <p:cNvSpPr txBox="1"/>
          <p:nvPr/>
        </p:nvSpPr>
        <p:spPr>
          <a:xfrm>
            <a:off x="4531040" y="8339206"/>
            <a:ext cx="1607468" cy="771525"/>
          </a:xfrm>
          <a:prstGeom prst="rect">
            <a:avLst/>
          </a:prstGeom>
        </p:spPr>
        <p:txBody>
          <a:bodyPr lIns="0" tIns="0" rIns="0" bIns="0" rtlCol="0" anchor="t">
            <a:spAutoFit/>
          </a:bodyPr>
          <a:lstStyle/>
          <a:p>
            <a:pPr algn="l">
              <a:lnSpc>
                <a:spcPts val="5759"/>
              </a:lnSpc>
            </a:pPr>
            <a:r>
              <a:rPr lang="en-US" sz="4800">
                <a:solidFill>
                  <a:srgbClr val="FFFFFF"/>
                </a:solidFill>
                <a:latin typeface="Poppins"/>
              </a:rPr>
              <a:t>3M+</a:t>
            </a:r>
          </a:p>
        </p:txBody>
      </p:sp>
      <p:sp>
        <p:nvSpPr>
          <p:cNvPr id="12" name="TextBox 12"/>
          <p:cNvSpPr txBox="1"/>
          <p:nvPr/>
        </p:nvSpPr>
        <p:spPr>
          <a:xfrm>
            <a:off x="4526782" y="9201150"/>
            <a:ext cx="1607468" cy="325755"/>
          </a:xfrm>
          <a:prstGeom prst="rect">
            <a:avLst/>
          </a:prstGeom>
        </p:spPr>
        <p:txBody>
          <a:bodyPr lIns="0" tIns="0" rIns="0" bIns="0" rtlCol="0" anchor="t">
            <a:spAutoFit/>
          </a:bodyPr>
          <a:lstStyle/>
          <a:p>
            <a:pPr algn="l">
              <a:lnSpc>
                <a:spcPts val="2520"/>
              </a:lnSpc>
            </a:pPr>
            <a:r>
              <a:rPr lang="en-US" sz="1800">
                <a:solidFill>
                  <a:srgbClr val="D9D9D9"/>
                </a:solidFill>
                <a:latin typeface="Poppins"/>
              </a:rPr>
              <a:t>Restaurants</a:t>
            </a:r>
          </a:p>
        </p:txBody>
      </p:sp>
      <p:sp>
        <p:nvSpPr>
          <p:cNvPr id="13" name="TextBox 13"/>
          <p:cNvSpPr txBox="1"/>
          <p:nvPr/>
        </p:nvSpPr>
        <p:spPr>
          <a:xfrm>
            <a:off x="6577668" y="8339206"/>
            <a:ext cx="1607468" cy="771525"/>
          </a:xfrm>
          <a:prstGeom prst="rect">
            <a:avLst/>
          </a:prstGeom>
        </p:spPr>
        <p:txBody>
          <a:bodyPr lIns="0" tIns="0" rIns="0" bIns="0" rtlCol="0" anchor="t">
            <a:spAutoFit/>
          </a:bodyPr>
          <a:lstStyle/>
          <a:p>
            <a:pPr algn="l">
              <a:lnSpc>
                <a:spcPts val="5759"/>
              </a:lnSpc>
            </a:pPr>
            <a:r>
              <a:rPr lang="en-US" sz="4800">
                <a:solidFill>
                  <a:srgbClr val="FFFFFF"/>
                </a:solidFill>
                <a:latin typeface="Poppins"/>
              </a:rPr>
              <a:t>9M</a:t>
            </a:r>
          </a:p>
        </p:txBody>
      </p:sp>
      <p:sp>
        <p:nvSpPr>
          <p:cNvPr id="14" name="TextBox 14"/>
          <p:cNvSpPr txBox="1"/>
          <p:nvPr/>
        </p:nvSpPr>
        <p:spPr>
          <a:xfrm>
            <a:off x="6577668" y="9202954"/>
            <a:ext cx="1607468" cy="325755"/>
          </a:xfrm>
          <a:prstGeom prst="rect">
            <a:avLst/>
          </a:prstGeom>
        </p:spPr>
        <p:txBody>
          <a:bodyPr lIns="0" tIns="0" rIns="0" bIns="0" rtlCol="0" anchor="t">
            <a:spAutoFit/>
          </a:bodyPr>
          <a:lstStyle/>
          <a:p>
            <a:pPr algn="l">
              <a:lnSpc>
                <a:spcPts val="2520"/>
              </a:lnSpc>
            </a:pPr>
            <a:r>
              <a:rPr lang="en-US" sz="1800">
                <a:solidFill>
                  <a:srgbClr val="D9D9D9"/>
                </a:solidFill>
                <a:latin typeface="Poppins"/>
              </a:rPr>
              <a:t>Reviews</a:t>
            </a:r>
          </a:p>
        </p:txBody>
      </p:sp>
      <p:sp>
        <p:nvSpPr>
          <p:cNvPr id="15" name="TextBox 15"/>
          <p:cNvSpPr txBox="1"/>
          <p:nvPr/>
        </p:nvSpPr>
        <p:spPr>
          <a:xfrm>
            <a:off x="2475897" y="8339206"/>
            <a:ext cx="1607468" cy="771525"/>
          </a:xfrm>
          <a:prstGeom prst="rect">
            <a:avLst/>
          </a:prstGeom>
        </p:spPr>
        <p:txBody>
          <a:bodyPr lIns="0" tIns="0" rIns="0" bIns="0" rtlCol="0" anchor="t">
            <a:spAutoFit/>
          </a:bodyPr>
          <a:lstStyle/>
          <a:p>
            <a:pPr algn="l">
              <a:lnSpc>
                <a:spcPts val="5759"/>
              </a:lnSpc>
            </a:pPr>
            <a:r>
              <a:rPr lang="en-US" sz="4800">
                <a:solidFill>
                  <a:srgbClr val="FFFFFF"/>
                </a:solidFill>
                <a:latin typeface="Poppins"/>
              </a:rPr>
              <a:t>4.5*</a:t>
            </a:r>
          </a:p>
        </p:txBody>
      </p:sp>
      <p:sp>
        <p:nvSpPr>
          <p:cNvPr id="16" name="TextBox 16"/>
          <p:cNvSpPr txBox="1"/>
          <p:nvPr/>
        </p:nvSpPr>
        <p:spPr>
          <a:xfrm>
            <a:off x="2475897" y="9201150"/>
            <a:ext cx="1607468" cy="325755"/>
          </a:xfrm>
          <a:prstGeom prst="rect">
            <a:avLst/>
          </a:prstGeom>
        </p:spPr>
        <p:txBody>
          <a:bodyPr lIns="0" tIns="0" rIns="0" bIns="0" rtlCol="0" anchor="t">
            <a:spAutoFit/>
          </a:bodyPr>
          <a:lstStyle/>
          <a:p>
            <a:pPr algn="l">
              <a:lnSpc>
                <a:spcPts val="2520"/>
              </a:lnSpc>
            </a:pPr>
            <a:r>
              <a:rPr lang="en-US" sz="1800">
                <a:solidFill>
                  <a:srgbClr val="D9D9D9"/>
                </a:solidFill>
                <a:latin typeface="Poppins"/>
              </a:rPr>
              <a:t>Rating</a:t>
            </a:r>
          </a:p>
        </p:txBody>
      </p:sp>
      <p:sp>
        <p:nvSpPr>
          <p:cNvPr id="17" name="TextBox 17"/>
          <p:cNvSpPr txBox="1"/>
          <p:nvPr/>
        </p:nvSpPr>
        <p:spPr>
          <a:xfrm>
            <a:off x="828304" y="2535443"/>
            <a:ext cx="9059677" cy="1811020"/>
          </a:xfrm>
          <a:prstGeom prst="rect">
            <a:avLst/>
          </a:prstGeom>
        </p:spPr>
        <p:txBody>
          <a:bodyPr lIns="0" tIns="0" rIns="0" bIns="0" rtlCol="0" anchor="t">
            <a:spAutoFit/>
          </a:bodyPr>
          <a:lstStyle/>
          <a:p>
            <a:pPr algn="l">
              <a:lnSpc>
                <a:spcPts val="7279"/>
              </a:lnSpc>
            </a:pPr>
            <a:r>
              <a:rPr lang="en-US" sz="5199">
                <a:solidFill>
                  <a:srgbClr val="EB7474"/>
                </a:solidFill>
                <a:latin typeface="Canva Sans Bold"/>
              </a:rPr>
              <a:t>An Analytical and AI-driven Approach</a:t>
            </a:r>
          </a:p>
        </p:txBody>
      </p:sp>
    </p:spTree>
  </p:cSld>
  <p:clrMapOvr>
    <a:masterClrMapping/>
  </p:clrMapOvr>
  <p:transition spd="slow">
    <p:wipe/>
    <p:sndAc>
      <p:stSnd>
        <p:snd r:embed="rId2" name="wind.wav"/>
      </p:stSnd>
    </p:sndAc>
  </p:transition>
  <p:timing>
    <p:tnLst>
      <p:par>
        <p:cTn id="1" dur="indefinite" restart="never" nodeType="tmRoot">
          <p:childTnLst>
            <p:cmd cmd="playFrom(0.0)">
              <p:cBhvr>
                <p:cTn id="2"/>
                <p:tgtEl>
                  <p:spTgt spid="18"/>
                </p:tgtEl>
              </p:cBhvr>
            </p:cmd>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1332533" y="1447853"/>
            <a:ext cx="14800941" cy="8688850"/>
            <a:chOff x="0" y="0"/>
            <a:chExt cx="1125074" cy="660471"/>
          </a:xfrm>
        </p:grpSpPr>
        <p:sp>
          <p:nvSpPr>
            <p:cNvPr id="3" name="Freeform 3"/>
            <p:cNvSpPr/>
            <p:nvPr/>
          </p:nvSpPr>
          <p:spPr>
            <a:xfrm>
              <a:off x="0" y="0"/>
              <a:ext cx="1125074" cy="660471"/>
            </a:xfrm>
            <a:custGeom>
              <a:avLst/>
              <a:gdLst/>
              <a:ahLst/>
              <a:cxnLst/>
              <a:rect l="l" t="t" r="r" b="b"/>
              <a:pathLst>
                <a:path w="1125074" h="660471">
                  <a:moveTo>
                    <a:pt x="1125074" y="0"/>
                  </a:moveTo>
                  <a:lnTo>
                    <a:pt x="0" y="0"/>
                  </a:lnTo>
                  <a:lnTo>
                    <a:pt x="0" y="472511"/>
                  </a:lnTo>
                  <a:lnTo>
                    <a:pt x="157480" y="472511"/>
                  </a:lnTo>
                  <a:lnTo>
                    <a:pt x="157480" y="660471"/>
                  </a:lnTo>
                  <a:lnTo>
                    <a:pt x="463550" y="472511"/>
                  </a:lnTo>
                  <a:lnTo>
                    <a:pt x="1125074" y="472511"/>
                  </a:lnTo>
                  <a:lnTo>
                    <a:pt x="1125074" y="0"/>
                  </a:lnTo>
                  <a:close/>
                </a:path>
              </a:pathLst>
            </a:custGeom>
            <a:solidFill>
              <a:srgbClr val="E23744"/>
            </a:solidFill>
          </p:spPr>
        </p:sp>
        <p:sp>
          <p:nvSpPr>
            <p:cNvPr id="4" name="TextBox 4"/>
            <p:cNvSpPr txBox="1"/>
            <p:nvPr/>
          </p:nvSpPr>
          <p:spPr>
            <a:xfrm>
              <a:off x="0" y="-85725"/>
              <a:ext cx="1125074" cy="555696"/>
            </a:xfrm>
            <a:prstGeom prst="rect">
              <a:avLst/>
            </a:prstGeom>
          </p:spPr>
          <p:txBody>
            <a:bodyPr lIns="50800" tIns="50800" rIns="50800" bIns="50800" rtlCol="0" anchor="ctr"/>
            <a:lstStyle/>
            <a:p>
              <a:pPr algn="ctr">
                <a:lnSpc>
                  <a:spcPts val="2808"/>
                </a:lnSpc>
              </a:pPr>
              <a:endParaRPr/>
            </a:p>
          </p:txBody>
        </p:sp>
      </p:grpSp>
      <p:sp>
        <p:nvSpPr>
          <p:cNvPr id="5" name="TextBox 5"/>
          <p:cNvSpPr txBox="1"/>
          <p:nvPr/>
        </p:nvSpPr>
        <p:spPr>
          <a:xfrm>
            <a:off x="1691312" y="1590224"/>
            <a:ext cx="14297711" cy="6139497"/>
          </a:xfrm>
          <a:prstGeom prst="rect">
            <a:avLst/>
          </a:prstGeom>
        </p:spPr>
        <p:txBody>
          <a:bodyPr lIns="0" tIns="0" rIns="0" bIns="0" rtlCol="0" anchor="t">
            <a:spAutoFit/>
          </a:bodyPr>
          <a:lstStyle/>
          <a:p>
            <a:pPr algn="l">
              <a:lnSpc>
                <a:spcPts val="2327"/>
              </a:lnSpc>
            </a:pPr>
            <a:r>
              <a:rPr lang="en-US" sz="1662">
                <a:solidFill>
                  <a:srgbClr val="FFFEFE"/>
                </a:solidFill>
                <a:latin typeface="Canva Sans"/>
              </a:rPr>
              <a:t>1. In-App Integration:</a:t>
            </a:r>
          </a:p>
          <a:p>
            <a:pPr marL="358936" lvl="1" indent="-179468" algn="l">
              <a:lnSpc>
                <a:spcPts val="2327"/>
              </a:lnSpc>
              <a:buFont typeface="Arial"/>
              <a:buChar char="•"/>
            </a:pPr>
            <a:r>
              <a:rPr lang="en-US" sz="1662">
                <a:solidFill>
                  <a:srgbClr val="FFFEFE"/>
                </a:solidFill>
                <a:latin typeface="Canva Sans"/>
              </a:rPr>
              <a:t>Unified Interface: Merge Blinkit’s grocery delivery services into the existing Zomato app, allowing users to access all features without switching apps.</a:t>
            </a:r>
          </a:p>
          <a:p>
            <a:pPr marL="358936" lvl="1" indent="-179468" algn="l">
              <a:lnSpc>
                <a:spcPts val="2327"/>
              </a:lnSpc>
              <a:buFont typeface="Arial"/>
              <a:buChar char="•"/>
            </a:pPr>
            <a:r>
              <a:rPr lang="en-US" sz="1662">
                <a:solidFill>
                  <a:srgbClr val="FFFEFE"/>
                </a:solidFill>
                <a:latin typeface="Canva Sans"/>
              </a:rPr>
              <a:t>Single Sign-On: Implement a single sign-on system so users can access Blinkit services with their Zomato credentials.</a:t>
            </a:r>
          </a:p>
          <a:p>
            <a:pPr algn="l">
              <a:lnSpc>
                <a:spcPts val="2327"/>
              </a:lnSpc>
            </a:pPr>
            <a:r>
              <a:rPr lang="en-US" sz="1662">
                <a:solidFill>
                  <a:srgbClr val="FFFEFE"/>
                </a:solidFill>
                <a:latin typeface="Canva Sans"/>
              </a:rPr>
              <a:t>2. Enhanced User Experience:</a:t>
            </a:r>
          </a:p>
          <a:p>
            <a:pPr marL="332987" lvl="1" indent="-166494" algn="l">
              <a:lnSpc>
                <a:spcPts val="2159"/>
              </a:lnSpc>
              <a:buFont typeface="Arial"/>
              <a:buChar char="•"/>
            </a:pPr>
            <a:r>
              <a:rPr lang="en-US" sz="1542">
                <a:solidFill>
                  <a:srgbClr val="FFFEFE"/>
                </a:solidFill>
                <a:latin typeface="Canva Sans"/>
              </a:rPr>
              <a:t>Seamless Navigation: Create a dedicated section for grocery delivery within the Zomato app, ensuring easy navigation and access to Blinkit’s offerings.</a:t>
            </a:r>
          </a:p>
          <a:p>
            <a:pPr marL="358936" lvl="1" indent="-179468" algn="l">
              <a:lnSpc>
                <a:spcPts val="2327"/>
              </a:lnSpc>
              <a:buFont typeface="Arial"/>
              <a:buChar char="•"/>
            </a:pPr>
            <a:r>
              <a:rPr lang="en-US" sz="1662">
                <a:solidFill>
                  <a:srgbClr val="FFFEFE"/>
                </a:solidFill>
                <a:latin typeface="Canva Sans"/>
              </a:rPr>
              <a:t>Consistent Design: Maintain a consistent user interface and experience across both food delivery and grocery sections.</a:t>
            </a:r>
          </a:p>
          <a:p>
            <a:pPr algn="l">
              <a:lnSpc>
                <a:spcPts val="2327"/>
              </a:lnSpc>
            </a:pPr>
            <a:r>
              <a:rPr lang="en-US" sz="1662">
                <a:solidFill>
                  <a:srgbClr val="FFFEFE"/>
                </a:solidFill>
                <a:latin typeface="Canva Sans"/>
              </a:rPr>
              <a:t>3. Cross-Promotional Opportunities:</a:t>
            </a:r>
          </a:p>
          <a:p>
            <a:pPr marL="358936" lvl="1" indent="-179468" algn="l">
              <a:lnSpc>
                <a:spcPts val="2327"/>
              </a:lnSpc>
              <a:buFont typeface="Arial"/>
              <a:buChar char="•"/>
            </a:pPr>
            <a:r>
              <a:rPr lang="en-US" sz="1662">
                <a:solidFill>
                  <a:srgbClr val="FFFEFE"/>
                </a:solidFill>
                <a:latin typeface="Canva Sans"/>
              </a:rPr>
              <a:t>Unified Promotions: Offer combined deals and discounts for food and grocery orders, incentivizing users to utilize both services.</a:t>
            </a:r>
          </a:p>
          <a:p>
            <a:pPr marL="358936" lvl="1" indent="-179468" algn="l">
              <a:lnSpc>
                <a:spcPts val="2327"/>
              </a:lnSpc>
              <a:buFont typeface="Arial"/>
              <a:buChar char="•"/>
            </a:pPr>
            <a:r>
              <a:rPr lang="en-US" sz="1662">
                <a:solidFill>
                  <a:srgbClr val="FFFEFE"/>
                </a:solidFill>
                <a:latin typeface="Canva Sans"/>
              </a:rPr>
              <a:t>Integrated Recommendations: Leverage AI to provide personalized recommendations for groceries based on users’ food order history.</a:t>
            </a:r>
          </a:p>
          <a:p>
            <a:pPr algn="l">
              <a:lnSpc>
                <a:spcPts val="2327"/>
              </a:lnSpc>
            </a:pPr>
            <a:r>
              <a:rPr lang="en-US" sz="1662">
                <a:solidFill>
                  <a:srgbClr val="FFFEFE"/>
                </a:solidFill>
                <a:latin typeface="Canva Sans"/>
              </a:rPr>
              <a:t>4. Streamlined Operations:</a:t>
            </a:r>
          </a:p>
          <a:p>
            <a:pPr marL="358936" lvl="1" indent="-179468" algn="l">
              <a:lnSpc>
                <a:spcPts val="2327"/>
              </a:lnSpc>
              <a:buFont typeface="Arial"/>
              <a:buChar char="•"/>
            </a:pPr>
            <a:r>
              <a:rPr lang="en-US" sz="1662">
                <a:solidFill>
                  <a:srgbClr val="FFFEFE"/>
                </a:solidFill>
                <a:latin typeface="Canva Sans"/>
              </a:rPr>
              <a:t>Centralized Customer Support: Provide a single customer support system for both food and grocery delivery, simplifying user assistance.</a:t>
            </a:r>
          </a:p>
          <a:p>
            <a:pPr marL="358936" lvl="1" indent="-179468" algn="l">
              <a:lnSpc>
                <a:spcPts val="2327"/>
              </a:lnSpc>
              <a:buFont typeface="Arial"/>
              <a:buChar char="•"/>
            </a:pPr>
            <a:r>
              <a:rPr lang="en-US" sz="1662">
                <a:solidFill>
                  <a:srgbClr val="FFFEFE"/>
                </a:solidFill>
                <a:latin typeface="Canva Sans"/>
              </a:rPr>
              <a:t>Combined Order Management: Allow users to place and track food and grocery orders simultaneously, enhancing convenience.</a:t>
            </a:r>
          </a:p>
          <a:p>
            <a:pPr algn="l">
              <a:lnSpc>
                <a:spcPts val="2327"/>
              </a:lnSpc>
            </a:pPr>
            <a:r>
              <a:rPr lang="en-US" sz="1662">
                <a:solidFill>
                  <a:srgbClr val="FFFEFE"/>
                </a:solidFill>
                <a:latin typeface="Canva Sans"/>
              </a:rPr>
              <a:t>5. Marketing and Communication:</a:t>
            </a:r>
          </a:p>
          <a:p>
            <a:pPr marL="358936" lvl="1" indent="-179468" algn="l">
              <a:lnSpc>
                <a:spcPts val="2327"/>
              </a:lnSpc>
              <a:buFont typeface="Arial"/>
              <a:buChar char="•"/>
            </a:pPr>
            <a:r>
              <a:rPr lang="en-US" sz="1662">
                <a:solidFill>
                  <a:srgbClr val="FFFEFE"/>
                </a:solidFill>
                <a:latin typeface="Canva Sans"/>
              </a:rPr>
              <a:t>Unified Branding: Promote Blinkit services through Zomato’s marketing channels, emphasizing the convenience of a single app for all needs.</a:t>
            </a:r>
          </a:p>
          <a:p>
            <a:pPr marL="358936" lvl="1" indent="-179468" algn="l">
              <a:lnSpc>
                <a:spcPts val="2327"/>
              </a:lnSpc>
              <a:buFont typeface="Arial"/>
              <a:buChar char="•"/>
            </a:pPr>
            <a:r>
              <a:rPr lang="en-US" sz="1662">
                <a:solidFill>
                  <a:srgbClr val="FFFEFE"/>
                </a:solidFill>
                <a:latin typeface="Canva Sans"/>
              </a:rPr>
              <a:t>User Education: Use in-app notifications and tutorials to educate users about the integrated grocery delivery feature.</a:t>
            </a:r>
          </a:p>
          <a:p>
            <a:pPr algn="l">
              <a:lnSpc>
                <a:spcPts val="2327"/>
              </a:lnSpc>
            </a:pPr>
            <a:r>
              <a:rPr lang="en-US" sz="1662">
                <a:solidFill>
                  <a:srgbClr val="FFFEFE"/>
                </a:solidFill>
                <a:latin typeface="Canva Sans"/>
              </a:rPr>
              <a:t>By integrating Blinkit’s services directly into the Zomato app, the company can provide a more cohesive and convenient experience for users, thereby retaining grocery customers and enhancing overall satisfaction.</a:t>
            </a:r>
          </a:p>
          <a:p>
            <a:pPr algn="l">
              <a:lnSpc>
                <a:spcPts val="2327"/>
              </a:lnSpc>
            </a:pPr>
            <a:endParaRPr lang="en-US" sz="1662">
              <a:solidFill>
                <a:srgbClr val="FFFEFE"/>
              </a:solidFill>
              <a:latin typeface="Canva Sans"/>
            </a:endParaRPr>
          </a:p>
        </p:txBody>
      </p:sp>
      <p:sp>
        <p:nvSpPr>
          <p:cNvPr id="6" name="TextBox 6"/>
          <p:cNvSpPr txBox="1"/>
          <p:nvPr/>
        </p:nvSpPr>
        <p:spPr>
          <a:xfrm>
            <a:off x="1028700" y="310405"/>
            <a:ext cx="15622935" cy="887095"/>
          </a:xfrm>
          <a:prstGeom prst="rect">
            <a:avLst/>
          </a:prstGeom>
        </p:spPr>
        <p:txBody>
          <a:bodyPr lIns="0" tIns="0" rIns="0" bIns="0" rtlCol="0" anchor="t">
            <a:spAutoFit/>
          </a:bodyPr>
          <a:lstStyle/>
          <a:p>
            <a:pPr algn="ctr">
              <a:lnSpc>
                <a:spcPts val="7279"/>
              </a:lnSpc>
            </a:pPr>
            <a:r>
              <a:rPr lang="en-US" sz="5199">
                <a:solidFill>
                  <a:srgbClr val="E23744"/>
                </a:solidFill>
                <a:latin typeface="Canva Sans Bold"/>
              </a:rPr>
              <a:t>Integrate Blinkit Services within the Zomato App</a:t>
            </a:r>
          </a:p>
        </p:txBody>
      </p:sp>
    </p:spTree>
  </p:cSld>
  <p:clrMapOvr>
    <a:masterClrMapping/>
  </p:clrMapOvr>
  <p:transition spd="slow">
    <p:wipe/>
    <p:sndAc>
      <p:stSnd>
        <p:snd r:embed="rId2" name="wind.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5525016" y="0"/>
            <a:ext cx="14134617" cy="1413461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1C24"/>
            </a:solidFill>
          </p:spPr>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2808"/>
                </a:lnSpc>
              </a:pPr>
              <a:endParaRPr/>
            </a:p>
          </p:txBody>
        </p:sp>
      </p:grpSp>
      <p:sp>
        <p:nvSpPr>
          <p:cNvPr id="5" name="Freeform 5"/>
          <p:cNvSpPr/>
          <p:nvPr/>
        </p:nvSpPr>
        <p:spPr>
          <a:xfrm>
            <a:off x="1129302" y="599239"/>
            <a:ext cx="4047048" cy="9342732"/>
          </a:xfrm>
          <a:custGeom>
            <a:avLst/>
            <a:gdLst/>
            <a:ahLst/>
            <a:cxnLst/>
            <a:rect l="l" t="t" r="r" b="b"/>
            <a:pathLst>
              <a:path w="4047048" h="9342732">
                <a:moveTo>
                  <a:pt x="0" y="0"/>
                </a:moveTo>
                <a:lnTo>
                  <a:pt x="4047048" y="0"/>
                </a:lnTo>
                <a:lnTo>
                  <a:pt x="4047048" y="9342733"/>
                </a:lnTo>
                <a:lnTo>
                  <a:pt x="0" y="9342733"/>
                </a:lnTo>
                <a:lnTo>
                  <a:pt x="0" y="0"/>
                </a:lnTo>
                <a:close/>
              </a:path>
            </a:pathLst>
          </a:custGeom>
          <a:blipFill>
            <a:blip r:embed="rId3"/>
            <a:stretch>
              <a:fillRect l="-1725" r="-1725"/>
            </a:stretch>
          </a:blipFill>
        </p:spPr>
      </p:sp>
      <p:sp>
        <p:nvSpPr>
          <p:cNvPr id="6" name="Freeform 6"/>
          <p:cNvSpPr/>
          <p:nvPr/>
        </p:nvSpPr>
        <p:spPr>
          <a:xfrm>
            <a:off x="5724759" y="4906886"/>
            <a:ext cx="4181049" cy="3535299"/>
          </a:xfrm>
          <a:custGeom>
            <a:avLst/>
            <a:gdLst/>
            <a:ahLst/>
            <a:cxnLst/>
            <a:rect l="l" t="t" r="r" b="b"/>
            <a:pathLst>
              <a:path w="4181049" h="3535299">
                <a:moveTo>
                  <a:pt x="0" y="0"/>
                </a:moveTo>
                <a:lnTo>
                  <a:pt x="4181049" y="0"/>
                </a:lnTo>
                <a:lnTo>
                  <a:pt x="4181049" y="3535299"/>
                </a:lnTo>
                <a:lnTo>
                  <a:pt x="0" y="3535299"/>
                </a:lnTo>
                <a:lnTo>
                  <a:pt x="0" y="0"/>
                </a:lnTo>
                <a:close/>
              </a:path>
            </a:pathLst>
          </a:custGeom>
          <a:blipFill>
            <a:blip r:embed="rId4"/>
            <a:stretch>
              <a:fillRect t="-52433" b="-111479"/>
            </a:stretch>
          </a:blipFill>
        </p:spPr>
      </p:sp>
      <p:sp>
        <p:nvSpPr>
          <p:cNvPr id="7" name="Freeform 7"/>
          <p:cNvSpPr/>
          <p:nvPr/>
        </p:nvSpPr>
        <p:spPr>
          <a:xfrm>
            <a:off x="5724759" y="2039062"/>
            <a:ext cx="3988135" cy="2583765"/>
          </a:xfrm>
          <a:custGeom>
            <a:avLst/>
            <a:gdLst/>
            <a:ahLst/>
            <a:cxnLst/>
            <a:rect l="l" t="t" r="r" b="b"/>
            <a:pathLst>
              <a:path w="3988135" h="2583765">
                <a:moveTo>
                  <a:pt x="0" y="0"/>
                </a:moveTo>
                <a:lnTo>
                  <a:pt x="3988134" y="0"/>
                </a:lnTo>
                <a:lnTo>
                  <a:pt x="3988134" y="2583764"/>
                </a:lnTo>
                <a:lnTo>
                  <a:pt x="0" y="2583764"/>
                </a:lnTo>
                <a:lnTo>
                  <a:pt x="0" y="0"/>
                </a:lnTo>
                <a:close/>
              </a:path>
            </a:pathLst>
          </a:custGeom>
          <a:blipFill>
            <a:blip r:embed="rId5"/>
            <a:stretch>
              <a:fillRect b="-184850"/>
            </a:stretch>
          </a:blipFill>
        </p:spPr>
      </p:sp>
      <p:sp>
        <p:nvSpPr>
          <p:cNvPr id="8" name="Freeform 8"/>
          <p:cNvSpPr/>
          <p:nvPr/>
        </p:nvSpPr>
        <p:spPr>
          <a:xfrm>
            <a:off x="11733838" y="5818874"/>
            <a:ext cx="4440201" cy="4468126"/>
          </a:xfrm>
          <a:custGeom>
            <a:avLst/>
            <a:gdLst/>
            <a:ahLst/>
            <a:cxnLst/>
            <a:rect l="l" t="t" r="r" b="b"/>
            <a:pathLst>
              <a:path w="4440201" h="4468126">
                <a:moveTo>
                  <a:pt x="0" y="0"/>
                </a:moveTo>
                <a:lnTo>
                  <a:pt x="4440201" y="0"/>
                </a:lnTo>
                <a:lnTo>
                  <a:pt x="4440201" y="4468126"/>
                </a:lnTo>
                <a:lnTo>
                  <a:pt x="0" y="4468126"/>
                </a:lnTo>
                <a:lnTo>
                  <a:pt x="0" y="0"/>
                </a:lnTo>
                <a:close/>
              </a:path>
            </a:pathLst>
          </a:custGeom>
          <a:blipFill>
            <a:blip r:embed="rId6"/>
            <a:stretch>
              <a:fillRect/>
            </a:stretch>
          </a:blipFill>
        </p:spPr>
      </p:sp>
      <p:sp>
        <p:nvSpPr>
          <p:cNvPr id="9" name="TextBox 9"/>
          <p:cNvSpPr txBox="1"/>
          <p:nvPr/>
        </p:nvSpPr>
        <p:spPr>
          <a:xfrm>
            <a:off x="9905808" y="228041"/>
            <a:ext cx="8096261" cy="1811020"/>
          </a:xfrm>
          <a:prstGeom prst="rect">
            <a:avLst/>
          </a:prstGeom>
        </p:spPr>
        <p:txBody>
          <a:bodyPr lIns="0" tIns="0" rIns="0" bIns="0" rtlCol="0" anchor="t">
            <a:spAutoFit/>
          </a:bodyPr>
          <a:lstStyle/>
          <a:p>
            <a:pPr algn="ctr">
              <a:lnSpc>
                <a:spcPts val="7279"/>
              </a:lnSpc>
            </a:pPr>
            <a:r>
              <a:rPr lang="en-US" sz="5199">
                <a:solidFill>
                  <a:srgbClr val="E23744"/>
                </a:solidFill>
                <a:latin typeface="Canva Sans Bold"/>
              </a:rPr>
              <a:t>Seasonal Relevance in Recommendations</a:t>
            </a:r>
          </a:p>
        </p:txBody>
      </p:sp>
      <p:sp>
        <p:nvSpPr>
          <p:cNvPr id="10" name="TextBox 10"/>
          <p:cNvSpPr txBox="1"/>
          <p:nvPr/>
        </p:nvSpPr>
        <p:spPr>
          <a:xfrm>
            <a:off x="10595707" y="2308905"/>
            <a:ext cx="7692293" cy="3405468"/>
          </a:xfrm>
          <a:prstGeom prst="rect">
            <a:avLst/>
          </a:prstGeom>
        </p:spPr>
        <p:txBody>
          <a:bodyPr lIns="0" tIns="0" rIns="0" bIns="0" rtlCol="0" anchor="t">
            <a:spAutoFit/>
          </a:bodyPr>
          <a:lstStyle/>
          <a:p>
            <a:pPr algn="l">
              <a:lnSpc>
                <a:spcPts val="3397"/>
              </a:lnSpc>
            </a:pPr>
            <a:r>
              <a:rPr lang="en-US" sz="2426">
                <a:solidFill>
                  <a:srgbClr val="000000"/>
                </a:solidFill>
                <a:latin typeface="Canva Sans"/>
              </a:rPr>
              <a:t>As of June 25th, in Pune, the monsoon season runs from June to October. Currently, Zomato is displaying summer special dishes like ice cream at the top of the recommendations. To stay updated and attract customers, Zomato should improve its seasonal relevance by showcasing popular monsoon dishes such as pakode and vadapav during the rainy season.</a:t>
            </a:r>
          </a:p>
        </p:txBody>
      </p:sp>
      <p:grpSp>
        <p:nvGrpSpPr>
          <p:cNvPr id="11" name="Group 11"/>
          <p:cNvGrpSpPr/>
          <p:nvPr/>
        </p:nvGrpSpPr>
        <p:grpSpPr>
          <a:xfrm>
            <a:off x="1945958" y="3990022"/>
            <a:ext cx="1873567" cy="1596390"/>
            <a:chOff x="0" y="0"/>
            <a:chExt cx="2498090" cy="2128520"/>
          </a:xfrm>
        </p:grpSpPr>
        <p:sp>
          <p:nvSpPr>
            <p:cNvPr id="12" name="Freeform 12"/>
            <p:cNvSpPr/>
            <p:nvPr/>
          </p:nvSpPr>
          <p:spPr>
            <a:xfrm>
              <a:off x="44450" y="39370"/>
              <a:ext cx="2406650" cy="2042160"/>
            </a:xfrm>
            <a:custGeom>
              <a:avLst/>
              <a:gdLst/>
              <a:ahLst/>
              <a:cxnLst/>
              <a:rect l="l" t="t" r="r" b="b"/>
              <a:pathLst>
                <a:path w="2406650" h="2042160">
                  <a:moveTo>
                    <a:pt x="161290" y="95250"/>
                  </a:moveTo>
                  <a:cubicBezTo>
                    <a:pt x="260350" y="41910"/>
                    <a:pt x="290830" y="31750"/>
                    <a:pt x="354330" y="22860"/>
                  </a:cubicBezTo>
                  <a:cubicBezTo>
                    <a:pt x="521970" y="0"/>
                    <a:pt x="1024890" y="0"/>
                    <a:pt x="1282700" y="11430"/>
                  </a:cubicBezTo>
                  <a:cubicBezTo>
                    <a:pt x="1468120" y="19050"/>
                    <a:pt x="1617980" y="49530"/>
                    <a:pt x="1758950" y="57150"/>
                  </a:cubicBezTo>
                  <a:cubicBezTo>
                    <a:pt x="1873250" y="62230"/>
                    <a:pt x="1985010" y="44450"/>
                    <a:pt x="2066290" y="57150"/>
                  </a:cubicBezTo>
                  <a:cubicBezTo>
                    <a:pt x="2122170" y="66040"/>
                    <a:pt x="2175510" y="74930"/>
                    <a:pt x="2204720" y="104140"/>
                  </a:cubicBezTo>
                  <a:cubicBezTo>
                    <a:pt x="2230120" y="129540"/>
                    <a:pt x="2232660" y="166370"/>
                    <a:pt x="2241550" y="212090"/>
                  </a:cubicBezTo>
                  <a:cubicBezTo>
                    <a:pt x="2254250" y="284480"/>
                    <a:pt x="2231390" y="403860"/>
                    <a:pt x="2246630" y="497840"/>
                  </a:cubicBezTo>
                  <a:cubicBezTo>
                    <a:pt x="2261870" y="591820"/>
                    <a:pt x="2322830" y="704850"/>
                    <a:pt x="2334260" y="775970"/>
                  </a:cubicBezTo>
                  <a:cubicBezTo>
                    <a:pt x="2340610" y="817880"/>
                    <a:pt x="2331720" y="844550"/>
                    <a:pt x="2336800" y="877570"/>
                  </a:cubicBezTo>
                  <a:cubicBezTo>
                    <a:pt x="2340610" y="910590"/>
                    <a:pt x="2354580" y="930910"/>
                    <a:pt x="2363470" y="971550"/>
                  </a:cubicBezTo>
                  <a:cubicBezTo>
                    <a:pt x="2377440" y="1040130"/>
                    <a:pt x="2391410" y="1172210"/>
                    <a:pt x="2397760" y="1254760"/>
                  </a:cubicBezTo>
                  <a:cubicBezTo>
                    <a:pt x="2402840" y="1318260"/>
                    <a:pt x="2406650" y="1358900"/>
                    <a:pt x="2402840" y="1423670"/>
                  </a:cubicBezTo>
                  <a:cubicBezTo>
                    <a:pt x="2397760" y="1513840"/>
                    <a:pt x="2363470" y="1668780"/>
                    <a:pt x="2358390" y="1742440"/>
                  </a:cubicBezTo>
                  <a:cubicBezTo>
                    <a:pt x="2355850" y="1780540"/>
                    <a:pt x="2363470" y="1798320"/>
                    <a:pt x="2359660" y="1828800"/>
                  </a:cubicBezTo>
                  <a:cubicBezTo>
                    <a:pt x="2354580" y="1868170"/>
                    <a:pt x="2352040" y="1929130"/>
                    <a:pt x="2324100" y="1957070"/>
                  </a:cubicBezTo>
                  <a:cubicBezTo>
                    <a:pt x="2292350" y="1986280"/>
                    <a:pt x="2222500" y="1995170"/>
                    <a:pt x="2171700" y="1991360"/>
                  </a:cubicBezTo>
                  <a:cubicBezTo>
                    <a:pt x="2115820" y="1986280"/>
                    <a:pt x="2070100" y="1929130"/>
                    <a:pt x="2004060" y="1924050"/>
                  </a:cubicBezTo>
                  <a:cubicBezTo>
                    <a:pt x="1912620" y="1917700"/>
                    <a:pt x="1819910" y="1987550"/>
                    <a:pt x="1676400" y="2004060"/>
                  </a:cubicBezTo>
                  <a:cubicBezTo>
                    <a:pt x="1407160" y="2037080"/>
                    <a:pt x="665480" y="1976120"/>
                    <a:pt x="500380" y="2006600"/>
                  </a:cubicBezTo>
                  <a:cubicBezTo>
                    <a:pt x="455930" y="2014220"/>
                    <a:pt x="441960" y="2038350"/>
                    <a:pt x="416560" y="2037080"/>
                  </a:cubicBezTo>
                  <a:cubicBezTo>
                    <a:pt x="396240" y="2037080"/>
                    <a:pt x="374650" y="2025650"/>
                    <a:pt x="360680" y="2014220"/>
                  </a:cubicBezTo>
                  <a:cubicBezTo>
                    <a:pt x="350520" y="2005330"/>
                    <a:pt x="342900" y="1992630"/>
                    <a:pt x="339090" y="1979930"/>
                  </a:cubicBezTo>
                  <a:cubicBezTo>
                    <a:pt x="335280" y="1968500"/>
                    <a:pt x="334010" y="1953260"/>
                    <a:pt x="335280" y="1940560"/>
                  </a:cubicBezTo>
                  <a:cubicBezTo>
                    <a:pt x="337820" y="1926590"/>
                    <a:pt x="342900" y="1912620"/>
                    <a:pt x="350520" y="1902460"/>
                  </a:cubicBezTo>
                  <a:cubicBezTo>
                    <a:pt x="358140" y="1892300"/>
                    <a:pt x="379730" y="1874520"/>
                    <a:pt x="382270" y="1875790"/>
                  </a:cubicBezTo>
                  <a:cubicBezTo>
                    <a:pt x="387350" y="1879600"/>
                    <a:pt x="355600" y="1976120"/>
                    <a:pt x="335280" y="1977390"/>
                  </a:cubicBezTo>
                  <a:cubicBezTo>
                    <a:pt x="308610" y="1978660"/>
                    <a:pt x="252730" y="1863090"/>
                    <a:pt x="232410" y="1817370"/>
                  </a:cubicBezTo>
                  <a:cubicBezTo>
                    <a:pt x="218440" y="1785620"/>
                    <a:pt x="214630" y="1762760"/>
                    <a:pt x="209550" y="1732280"/>
                  </a:cubicBezTo>
                  <a:cubicBezTo>
                    <a:pt x="204470" y="1700530"/>
                    <a:pt x="204470" y="1671320"/>
                    <a:pt x="205740" y="1631950"/>
                  </a:cubicBezTo>
                  <a:cubicBezTo>
                    <a:pt x="207010" y="1572260"/>
                    <a:pt x="222250" y="1515110"/>
                    <a:pt x="226060" y="1413510"/>
                  </a:cubicBezTo>
                  <a:cubicBezTo>
                    <a:pt x="237490" y="1182370"/>
                    <a:pt x="327660" y="403860"/>
                    <a:pt x="224790" y="278130"/>
                  </a:cubicBezTo>
                  <a:cubicBezTo>
                    <a:pt x="185420" y="229870"/>
                    <a:pt x="96520" y="261620"/>
                    <a:pt x="60960" y="245110"/>
                  </a:cubicBezTo>
                  <a:cubicBezTo>
                    <a:pt x="40640" y="234950"/>
                    <a:pt x="25400" y="226060"/>
                    <a:pt x="16510" y="210820"/>
                  </a:cubicBezTo>
                  <a:cubicBezTo>
                    <a:pt x="6350" y="190500"/>
                    <a:pt x="0" y="151130"/>
                    <a:pt x="10160" y="129540"/>
                  </a:cubicBezTo>
                  <a:cubicBezTo>
                    <a:pt x="19050" y="106680"/>
                    <a:pt x="49530" y="82550"/>
                    <a:pt x="72390" y="77470"/>
                  </a:cubicBezTo>
                  <a:cubicBezTo>
                    <a:pt x="96520" y="72390"/>
                    <a:pt x="133350" y="86360"/>
                    <a:pt x="151130" y="100330"/>
                  </a:cubicBezTo>
                  <a:cubicBezTo>
                    <a:pt x="165100" y="111760"/>
                    <a:pt x="173990" y="132080"/>
                    <a:pt x="176530" y="149860"/>
                  </a:cubicBezTo>
                  <a:cubicBezTo>
                    <a:pt x="179070" y="167640"/>
                    <a:pt x="176530" y="189230"/>
                    <a:pt x="166370" y="204470"/>
                  </a:cubicBezTo>
                  <a:cubicBezTo>
                    <a:pt x="153670" y="223520"/>
                    <a:pt x="121920" y="247650"/>
                    <a:pt x="97790" y="248920"/>
                  </a:cubicBezTo>
                  <a:cubicBezTo>
                    <a:pt x="73660" y="251460"/>
                    <a:pt x="38100" y="236220"/>
                    <a:pt x="22860" y="218440"/>
                  </a:cubicBezTo>
                  <a:cubicBezTo>
                    <a:pt x="7620" y="199390"/>
                    <a:pt x="1270" y="160020"/>
                    <a:pt x="6350" y="138430"/>
                  </a:cubicBezTo>
                  <a:cubicBezTo>
                    <a:pt x="10160" y="119380"/>
                    <a:pt x="24130" y="102870"/>
                    <a:pt x="38100" y="92710"/>
                  </a:cubicBezTo>
                  <a:cubicBezTo>
                    <a:pt x="52070" y="82550"/>
                    <a:pt x="68580" y="78740"/>
                    <a:pt x="91440" y="76200"/>
                  </a:cubicBezTo>
                  <a:cubicBezTo>
                    <a:pt x="127000" y="71120"/>
                    <a:pt x="190500" y="71120"/>
                    <a:pt x="231140" y="78740"/>
                  </a:cubicBezTo>
                  <a:cubicBezTo>
                    <a:pt x="264160" y="85090"/>
                    <a:pt x="294640" y="95250"/>
                    <a:pt x="318770" y="111760"/>
                  </a:cubicBezTo>
                  <a:cubicBezTo>
                    <a:pt x="344170" y="129540"/>
                    <a:pt x="365760" y="152400"/>
                    <a:pt x="379730" y="179070"/>
                  </a:cubicBezTo>
                  <a:cubicBezTo>
                    <a:pt x="393700" y="207010"/>
                    <a:pt x="394970" y="226060"/>
                    <a:pt x="400050" y="278130"/>
                  </a:cubicBezTo>
                  <a:cubicBezTo>
                    <a:pt x="417830" y="449580"/>
                    <a:pt x="406400" y="1155700"/>
                    <a:pt x="397510" y="1414780"/>
                  </a:cubicBezTo>
                  <a:cubicBezTo>
                    <a:pt x="393700" y="1550670"/>
                    <a:pt x="358140" y="1638300"/>
                    <a:pt x="378460" y="1722120"/>
                  </a:cubicBezTo>
                  <a:cubicBezTo>
                    <a:pt x="396240" y="1790700"/>
                    <a:pt x="472440" y="1837690"/>
                    <a:pt x="482600" y="1892300"/>
                  </a:cubicBezTo>
                  <a:cubicBezTo>
                    <a:pt x="491490" y="1939290"/>
                    <a:pt x="478790" y="2009140"/>
                    <a:pt x="457200" y="2029460"/>
                  </a:cubicBezTo>
                  <a:cubicBezTo>
                    <a:pt x="441960" y="2042160"/>
                    <a:pt x="414020" y="2038350"/>
                    <a:pt x="396240" y="2034540"/>
                  </a:cubicBezTo>
                  <a:cubicBezTo>
                    <a:pt x="382270" y="2032000"/>
                    <a:pt x="370840" y="2024380"/>
                    <a:pt x="360680" y="2014220"/>
                  </a:cubicBezTo>
                  <a:cubicBezTo>
                    <a:pt x="349250" y="2001520"/>
                    <a:pt x="336550" y="1978660"/>
                    <a:pt x="335280" y="1960880"/>
                  </a:cubicBezTo>
                  <a:cubicBezTo>
                    <a:pt x="332740" y="1941830"/>
                    <a:pt x="340360" y="1918970"/>
                    <a:pt x="350520" y="1902460"/>
                  </a:cubicBezTo>
                  <a:cubicBezTo>
                    <a:pt x="363220" y="1884680"/>
                    <a:pt x="383540" y="1869440"/>
                    <a:pt x="406400" y="1858010"/>
                  </a:cubicBezTo>
                  <a:cubicBezTo>
                    <a:pt x="431800" y="1845310"/>
                    <a:pt x="452120" y="1842770"/>
                    <a:pt x="500380" y="1837690"/>
                  </a:cubicBezTo>
                  <a:cubicBezTo>
                    <a:pt x="665480" y="1818640"/>
                    <a:pt x="1402080" y="1842770"/>
                    <a:pt x="1578610" y="1837690"/>
                  </a:cubicBezTo>
                  <a:cubicBezTo>
                    <a:pt x="1637030" y="1836420"/>
                    <a:pt x="1649730" y="1838960"/>
                    <a:pt x="1694180" y="1831340"/>
                  </a:cubicBezTo>
                  <a:cubicBezTo>
                    <a:pt x="1760220" y="1819910"/>
                    <a:pt x="1870710" y="1771650"/>
                    <a:pt x="1931670" y="1760220"/>
                  </a:cubicBezTo>
                  <a:cubicBezTo>
                    <a:pt x="1969770" y="1753870"/>
                    <a:pt x="1991360" y="1748790"/>
                    <a:pt x="2025650" y="1755140"/>
                  </a:cubicBezTo>
                  <a:cubicBezTo>
                    <a:pt x="2072640" y="1764030"/>
                    <a:pt x="2148840" y="1849120"/>
                    <a:pt x="2185670" y="1828800"/>
                  </a:cubicBezTo>
                  <a:cubicBezTo>
                    <a:pt x="2242820" y="1795780"/>
                    <a:pt x="2226310" y="1480820"/>
                    <a:pt x="2230120" y="1383030"/>
                  </a:cubicBezTo>
                  <a:cubicBezTo>
                    <a:pt x="2231390" y="1336040"/>
                    <a:pt x="2231390" y="1323340"/>
                    <a:pt x="2227580" y="1276350"/>
                  </a:cubicBezTo>
                  <a:cubicBezTo>
                    <a:pt x="2218690" y="1184910"/>
                    <a:pt x="2170430" y="965200"/>
                    <a:pt x="2162810" y="878840"/>
                  </a:cubicBezTo>
                  <a:cubicBezTo>
                    <a:pt x="2159000" y="838200"/>
                    <a:pt x="2167890" y="826770"/>
                    <a:pt x="2161540" y="788670"/>
                  </a:cubicBezTo>
                  <a:cubicBezTo>
                    <a:pt x="2151380" y="718820"/>
                    <a:pt x="2087880" y="582930"/>
                    <a:pt x="2075180" y="497840"/>
                  </a:cubicBezTo>
                  <a:cubicBezTo>
                    <a:pt x="2066290" y="433070"/>
                    <a:pt x="2071370" y="372110"/>
                    <a:pt x="2076450" y="322580"/>
                  </a:cubicBezTo>
                  <a:cubicBezTo>
                    <a:pt x="2080260" y="284480"/>
                    <a:pt x="2113280" y="246380"/>
                    <a:pt x="2095500" y="223520"/>
                  </a:cubicBezTo>
                  <a:cubicBezTo>
                    <a:pt x="2057400" y="177800"/>
                    <a:pt x="1798320" y="228600"/>
                    <a:pt x="1682750" y="217170"/>
                  </a:cubicBezTo>
                  <a:cubicBezTo>
                    <a:pt x="1596390" y="209550"/>
                    <a:pt x="1559560" y="187960"/>
                    <a:pt x="1459230" y="179070"/>
                  </a:cubicBezTo>
                  <a:cubicBezTo>
                    <a:pt x="1254760" y="161290"/>
                    <a:pt x="723900" y="168910"/>
                    <a:pt x="520700" y="175260"/>
                  </a:cubicBezTo>
                  <a:cubicBezTo>
                    <a:pt x="424180" y="179070"/>
                    <a:pt x="358140" y="175260"/>
                    <a:pt x="304800" y="191770"/>
                  </a:cubicBezTo>
                  <a:cubicBezTo>
                    <a:pt x="270510" y="201930"/>
                    <a:pt x="246380" y="231140"/>
                    <a:pt x="224790" y="237490"/>
                  </a:cubicBezTo>
                  <a:cubicBezTo>
                    <a:pt x="209550" y="241300"/>
                    <a:pt x="199390" y="241300"/>
                    <a:pt x="186690" y="240030"/>
                  </a:cubicBezTo>
                  <a:cubicBezTo>
                    <a:pt x="175260" y="237490"/>
                    <a:pt x="162560" y="232410"/>
                    <a:pt x="152400" y="223520"/>
                  </a:cubicBezTo>
                  <a:cubicBezTo>
                    <a:pt x="140970" y="213360"/>
                    <a:pt x="127000" y="193040"/>
                    <a:pt x="124460" y="176530"/>
                  </a:cubicBezTo>
                  <a:cubicBezTo>
                    <a:pt x="120650" y="160020"/>
                    <a:pt x="127000" y="135890"/>
                    <a:pt x="134620" y="121920"/>
                  </a:cubicBezTo>
                  <a:cubicBezTo>
                    <a:pt x="140970" y="110490"/>
                    <a:pt x="161290" y="95250"/>
                    <a:pt x="161290" y="95250"/>
                  </a:cubicBezTo>
                </a:path>
              </a:pathLst>
            </a:custGeom>
            <a:solidFill>
              <a:srgbClr val="E7191F"/>
            </a:solidFill>
            <a:ln cap="sq">
              <a:noFill/>
              <a:prstDash val="solid"/>
              <a:miter/>
            </a:ln>
          </p:spPr>
        </p:sp>
      </p:grpSp>
      <p:grpSp>
        <p:nvGrpSpPr>
          <p:cNvPr id="13" name="Group 13"/>
          <p:cNvGrpSpPr/>
          <p:nvPr/>
        </p:nvGrpSpPr>
        <p:grpSpPr>
          <a:xfrm>
            <a:off x="3594735" y="3196590"/>
            <a:ext cx="2432685" cy="1119188"/>
            <a:chOff x="0" y="0"/>
            <a:chExt cx="3243580" cy="1492250"/>
          </a:xfrm>
        </p:grpSpPr>
        <p:sp>
          <p:nvSpPr>
            <p:cNvPr id="14" name="Freeform 14"/>
            <p:cNvSpPr/>
            <p:nvPr/>
          </p:nvSpPr>
          <p:spPr>
            <a:xfrm>
              <a:off x="46990" y="48260"/>
              <a:ext cx="3150870" cy="1393190"/>
            </a:xfrm>
            <a:custGeom>
              <a:avLst/>
              <a:gdLst/>
              <a:ahLst/>
              <a:cxnLst/>
              <a:rect l="l" t="t" r="r" b="b"/>
              <a:pathLst>
                <a:path w="3150870" h="1393190">
                  <a:moveTo>
                    <a:pt x="19050" y="1343660"/>
                  </a:moveTo>
                  <a:cubicBezTo>
                    <a:pt x="970280" y="996950"/>
                    <a:pt x="1074420" y="977900"/>
                    <a:pt x="1179830" y="958850"/>
                  </a:cubicBezTo>
                  <a:cubicBezTo>
                    <a:pt x="1264920" y="943610"/>
                    <a:pt x="1348740" y="941070"/>
                    <a:pt x="1416050" y="925830"/>
                  </a:cubicBezTo>
                  <a:cubicBezTo>
                    <a:pt x="1465580" y="914400"/>
                    <a:pt x="1492250" y="899160"/>
                    <a:pt x="1545590" y="885190"/>
                  </a:cubicBezTo>
                  <a:cubicBezTo>
                    <a:pt x="1628140" y="863600"/>
                    <a:pt x="1771650" y="833120"/>
                    <a:pt x="1865630" y="820420"/>
                  </a:cubicBezTo>
                  <a:cubicBezTo>
                    <a:pt x="1940560" y="811530"/>
                    <a:pt x="2006600" y="819150"/>
                    <a:pt x="2067560" y="808990"/>
                  </a:cubicBezTo>
                  <a:cubicBezTo>
                    <a:pt x="2118360" y="800100"/>
                    <a:pt x="2156460" y="775970"/>
                    <a:pt x="2205990" y="768350"/>
                  </a:cubicBezTo>
                  <a:cubicBezTo>
                    <a:pt x="2259330" y="760730"/>
                    <a:pt x="2321560" y="770890"/>
                    <a:pt x="2378710" y="763270"/>
                  </a:cubicBezTo>
                  <a:cubicBezTo>
                    <a:pt x="2435860" y="755650"/>
                    <a:pt x="2499360" y="741680"/>
                    <a:pt x="2551430" y="725170"/>
                  </a:cubicBezTo>
                  <a:cubicBezTo>
                    <a:pt x="2594610" y="709930"/>
                    <a:pt x="2632710" y="697230"/>
                    <a:pt x="2668270" y="673100"/>
                  </a:cubicBezTo>
                  <a:cubicBezTo>
                    <a:pt x="2707640" y="646430"/>
                    <a:pt x="2744470" y="607060"/>
                    <a:pt x="2772410" y="570230"/>
                  </a:cubicBezTo>
                  <a:cubicBezTo>
                    <a:pt x="2800350" y="533400"/>
                    <a:pt x="2814320" y="487680"/>
                    <a:pt x="2838450" y="452120"/>
                  </a:cubicBezTo>
                  <a:cubicBezTo>
                    <a:pt x="2860040" y="419100"/>
                    <a:pt x="2898140" y="386080"/>
                    <a:pt x="2909570" y="361950"/>
                  </a:cubicBezTo>
                  <a:cubicBezTo>
                    <a:pt x="2915920" y="349250"/>
                    <a:pt x="2912110" y="339090"/>
                    <a:pt x="2917190" y="328930"/>
                  </a:cubicBezTo>
                  <a:cubicBezTo>
                    <a:pt x="2924810" y="317500"/>
                    <a:pt x="2943860" y="309880"/>
                    <a:pt x="2950210" y="297180"/>
                  </a:cubicBezTo>
                  <a:cubicBezTo>
                    <a:pt x="2959100" y="283210"/>
                    <a:pt x="2955290" y="256540"/>
                    <a:pt x="2961640" y="243840"/>
                  </a:cubicBezTo>
                  <a:cubicBezTo>
                    <a:pt x="2966720" y="233680"/>
                    <a:pt x="2976880" y="234950"/>
                    <a:pt x="2981960" y="222250"/>
                  </a:cubicBezTo>
                  <a:cubicBezTo>
                    <a:pt x="2995930" y="190500"/>
                    <a:pt x="2969260" y="52070"/>
                    <a:pt x="2985770" y="21590"/>
                  </a:cubicBezTo>
                  <a:cubicBezTo>
                    <a:pt x="2992120" y="8890"/>
                    <a:pt x="3004820" y="1270"/>
                    <a:pt x="3013710" y="2540"/>
                  </a:cubicBezTo>
                  <a:cubicBezTo>
                    <a:pt x="3021330" y="3810"/>
                    <a:pt x="3037840" y="19050"/>
                    <a:pt x="3035300" y="27940"/>
                  </a:cubicBezTo>
                  <a:cubicBezTo>
                    <a:pt x="3028950" y="50800"/>
                    <a:pt x="2856230" y="81280"/>
                    <a:pt x="2795270" y="106680"/>
                  </a:cubicBezTo>
                  <a:cubicBezTo>
                    <a:pt x="2757170" y="123190"/>
                    <a:pt x="2725420" y="153670"/>
                    <a:pt x="2702560" y="154940"/>
                  </a:cubicBezTo>
                  <a:cubicBezTo>
                    <a:pt x="2689860" y="154940"/>
                    <a:pt x="2674620" y="148590"/>
                    <a:pt x="2672080" y="140970"/>
                  </a:cubicBezTo>
                  <a:cubicBezTo>
                    <a:pt x="2668270" y="133350"/>
                    <a:pt x="2672080" y="118110"/>
                    <a:pt x="2682240" y="109220"/>
                  </a:cubicBezTo>
                  <a:cubicBezTo>
                    <a:pt x="2703830" y="86360"/>
                    <a:pt x="2802890" y="77470"/>
                    <a:pt x="2848610" y="59690"/>
                  </a:cubicBezTo>
                  <a:cubicBezTo>
                    <a:pt x="2881630" y="46990"/>
                    <a:pt x="2904490" y="25400"/>
                    <a:pt x="2931160" y="17780"/>
                  </a:cubicBezTo>
                  <a:cubicBezTo>
                    <a:pt x="2954020" y="10160"/>
                    <a:pt x="2978150" y="5080"/>
                    <a:pt x="2998470" y="11430"/>
                  </a:cubicBezTo>
                  <a:cubicBezTo>
                    <a:pt x="3021330" y="19050"/>
                    <a:pt x="3040380" y="40640"/>
                    <a:pt x="3058160" y="66040"/>
                  </a:cubicBezTo>
                  <a:cubicBezTo>
                    <a:pt x="3083560" y="101600"/>
                    <a:pt x="3107690" y="168910"/>
                    <a:pt x="3122930" y="213360"/>
                  </a:cubicBezTo>
                  <a:cubicBezTo>
                    <a:pt x="3134360" y="247650"/>
                    <a:pt x="3150870" y="290830"/>
                    <a:pt x="3145790" y="308610"/>
                  </a:cubicBezTo>
                  <a:cubicBezTo>
                    <a:pt x="3141980" y="316230"/>
                    <a:pt x="3134360" y="322580"/>
                    <a:pt x="3126740" y="323850"/>
                  </a:cubicBezTo>
                  <a:cubicBezTo>
                    <a:pt x="3119120" y="325120"/>
                    <a:pt x="3103880" y="317500"/>
                    <a:pt x="3098800" y="311150"/>
                  </a:cubicBezTo>
                  <a:cubicBezTo>
                    <a:pt x="3094990" y="304800"/>
                    <a:pt x="3096260" y="293370"/>
                    <a:pt x="3098800" y="287020"/>
                  </a:cubicBezTo>
                  <a:cubicBezTo>
                    <a:pt x="3102610" y="280670"/>
                    <a:pt x="3111500" y="274320"/>
                    <a:pt x="3119120" y="273050"/>
                  </a:cubicBezTo>
                  <a:cubicBezTo>
                    <a:pt x="3126740" y="273050"/>
                    <a:pt x="3141980" y="281940"/>
                    <a:pt x="3145790" y="289560"/>
                  </a:cubicBezTo>
                  <a:cubicBezTo>
                    <a:pt x="3148330" y="295910"/>
                    <a:pt x="3147060" y="307340"/>
                    <a:pt x="3143250" y="312420"/>
                  </a:cubicBezTo>
                  <a:cubicBezTo>
                    <a:pt x="3138170" y="318770"/>
                    <a:pt x="3129280" y="323850"/>
                    <a:pt x="3121660" y="323850"/>
                  </a:cubicBezTo>
                  <a:cubicBezTo>
                    <a:pt x="3114040" y="323850"/>
                    <a:pt x="3107690" y="321310"/>
                    <a:pt x="3100070" y="312420"/>
                  </a:cubicBezTo>
                  <a:cubicBezTo>
                    <a:pt x="3077210" y="287020"/>
                    <a:pt x="3045460" y="144780"/>
                    <a:pt x="3021330" y="100330"/>
                  </a:cubicBezTo>
                  <a:cubicBezTo>
                    <a:pt x="3008630" y="78740"/>
                    <a:pt x="3006090" y="60960"/>
                    <a:pt x="2985770" y="54610"/>
                  </a:cubicBezTo>
                  <a:cubicBezTo>
                    <a:pt x="2942590" y="43180"/>
                    <a:pt x="2795270" y="138430"/>
                    <a:pt x="2738120" y="147320"/>
                  </a:cubicBezTo>
                  <a:cubicBezTo>
                    <a:pt x="2711450" y="152400"/>
                    <a:pt x="2683510" y="154940"/>
                    <a:pt x="2674620" y="146050"/>
                  </a:cubicBezTo>
                  <a:cubicBezTo>
                    <a:pt x="2668270" y="140970"/>
                    <a:pt x="2669540" y="125730"/>
                    <a:pt x="2673350" y="116840"/>
                  </a:cubicBezTo>
                  <a:cubicBezTo>
                    <a:pt x="2678430" y="106680"/>
                    <a:pt x="2693670" y="100330"/>
                    <a:pt x="2712720" y="90170"/>
                  </a:cubicBezTo>
                  <a:cubicBezTo>
                    <a:pt x="2749550" y="69850"/>
                    <a:pt x="2847340" y="33020"/>
                    <a:pt x="2893060" y="19050"/>
                  </a:cubicBezTo>
                  <a:cubicBezTo>
                    <a:pt x="2919730" y="10160"/>
                    <a:pt x="2941320" y="0"/>
                    <a:pt x="2957830" y="3810"/>
                  </a:cubicBezTo>
                  <a:cubicBezTo>
                    <a:pt x="2969260" y="7620"/>
                    <a:pt x="2976880" y="27940"/>
                    <a:pt x="2984500" y="27940"/>
                  </a:cubicBezTo>
                  <a:cubicBezTo>
                    <a:pt x="2993390" y="26670"/>
                    <a:pt x="2998470" y="3810"/>
                    <a:pt x="3007360" y="2540"/>
                  </a:cubicBezTo>
                  <a:cubicBezTo>
                    <a:pt x="3014980" y="1270"/>
                    <a:pt x="3026410" y="5080"/>
                    <a:pt x="3032760" y="15240"/>
                  </a:cubicBezTo>
                  <a:cubicBezTo>
                    <a:pt x="3049270" y="44450"/>
                    <a:pt x="3041650" y="173990"/>
                    <a:pt x="3028950" y="231140"/>
                  </a:cubicBezTo>
                  <a:cubicBezTo>
                    <a:pt x="3020060" y="273050"/>
                    <a:pt x="3007360" y="292100"/>
                    <a:pt x="2984500" y="332740"/>
                  </a:cubicBezTo>
                  <a:cubicBezTo>
                    <a:pt x="2947670" y="402590"/>
                    <a:pt x="2867660" y="534670"/>
                    <a:pt x="2810510" y="603250"/>
                  </a:cubicBezTo>
                  <a:cubicBezTo>
                    <a:pt x="2769870" y="652780"/>
                    <a:pt x="2734310" y="689610"/>
                    <a:pt x="2691130" y="718820"/>
                  </a:cubicBezTo>
                  <a:cubicBezTo>
                    <a:pt x="2649220" y="745490"/>
                    <a:pt x="2604770" y="759460"/>
                    <a:pt x="2556510" y="774700"/>
                  </a:cubicBezTo>
                  <a:cubicBezTo>
                    <a:pt x="2501900" y="792480"/>
                    <a:pt x="2433320" y="807720"/>
                    <a:pt x="2378710" y="814070"/>
                  </a:cubicBezTo>
                  <a:cubicBezTo>
                    <a:pt x="2332990" y="819150"/>
                    <a:pt x="2296160" y="810260"/>
                    <a:pt x="2250440" y="815340"/>
                  </a:cubicBezTo>
                  <a:cubicBezTo>
                    <a:pt x="2194560" y="822960"/>
                    <a:pt x="2131060" y="850900"/>
                    <a:pt x="2068830" y="859790"/>
                  </a:cubicBezTo>
                  <a:cubicBezTo>
                    <a:pt x="2006600" y="868680"/>
                    <a:pt x="1949450" y="861060"/>
                    <a:pt x="1878330" y="869950"/>
                  </a:cubicBezTo>
                  <a:cubicBezTo>
                    <a:pt x="1785620" y="881380"/>
                    <a:pt x="1644650" y="911860"/>
                    <a:pt x="1560830" y="933450"/>
                  </a:cubicBezTo>
                  <a:cubicBezTo>
                    <a:pt x="1503680" y="947420"/>
                    <a:pt x="1478280" y="963930"/>
                    <a:pt x="1421130" y="976630"/>
                  </a:cubicBezTo>
                  <a:cubicBezTo>
                    <a:pt x="1330960" y="998220"/>
                    <a:pt x="1173480" y="1012190"/>
                    <a:pt x="1070610" y="1032510"/>
                  </a:cubicBezTo>
                  <a:cubicBezTo>
                    <a:pt x="988060" y="1049020"/>
                    <a:pt x="944880" y="1056640"/>
                    <a:pt x="848360" y="1085850"/>
                  </a:cubicBezTo>
                  <a:cubicBezTo>
                    <a:pt x="661670" y="1143000"/>
                    <a:pt x="123190" y="1393190"/>
                    <a:pt x="34290" y="1391920"/>
                  </a:cubicBezTo>
                  <a:cubicBezTo>
                    <a:pt x="17780" y="1390650"/>
                    <a:pt x="6350" y="1385570"/>
                    <a:pt x="3810" y="1377950"/>
                  </a:cubicBezTo>
                  <a:cubicBezTo>
                    <a:pt x="0" y="1370330"/>
                    <a:pt x="19050" y="1343660"/>
                    <a:pt x="19050" y="1343660"/>
                  </a:cubicBezTo>
                </a:path>
              </a:pathLst>
            </a:custGeom>
            <a:solidFill>
              <a:srgbClr val="0571D3"/>
            </a:solidFill>
            <a:ln cap="sq">
              <a:noFill/>
              <a:prstDash val="solid"/>
              <a:miter/>
            </a:ln>
          </p:spPr>
        </p:sp>
      </p:grpSp>
      <p:grpSp>
        <p:nvGrpSpPr>
          <p:cNvPr id="15" name="Group 15"/>
          <p:cNvGrpSpPr/>
          <p:nvPr/>
        </p:nvGrpSpPr>
        <p:grpSpPr>
          <a:xfrm>
            <a:off x="6896100" y="4519612"/>
            <a:ext cx="601980" cy="492443"/>
            <a:chOff x="0" y="0"/>
            <a:chExt cx="802640" cy="656590"/>
          </a:xfrm>
        </p:grpSpPr>
        <p:sp>
          <p:nvSpPr>
            <p:cNvPr id="16" name="Freeform 16"/>
            <p:cNvSpPr/>
            <p:nvPr/>
          </p:nvSpPr>
          <p:spPr>
            <a:xfrm>
              <a:off x="48260" y="48260"/>
              <a:ext cx="703580" cy="558800"/>
            </a:xfrm>
            <a:custGeom>
              <a:avLst/>
              <a:gdLst/>
              <a:ahLst/>
              <a:cxnLst/>
              <a:rect l="l" t="t" r="r" b="b"/>
              <a:pathLst>
                <a:path w="703580" h="558800">
                  <a:moveTo>
                    <a:pt x="280670" y="26670"/>
                  </a:moveTo>
                  <a:cubicBezTo>
                    <a:pt x="283210" y="203200"/>
                    <a:pt x="292100" y="251460"/>
                    <a:pt x="302260" y="295910"/>
                  </a:cubicBezTo>
                  <a:cubicBezTo>
                    <a:pt x="312420" y="339090"/>
                    <a:pt x="335280" y="391160"/>
                    <a:pt x="340360" y="420370"/>
                  </a:cubicBezTo>
                  <a:cubicBezTo>
                    <a:pt x="342900" y="436880"/>
                    <a:pt x="344170" y="448310"/>
                    <a:pt x="341630" y="458470"/>
                  </a:cubicBezTo>
                  <a:cubicBezTo>
                    <a:pt x="337820" y="468630"/>
                    <a:pt x="331470" y="477520"/>
                    <a:pt x="323850" y="482600"/>
                  </a:cubicBezTo>
                  <a:cubicBezTo>
                    <a:pt x="316230" y="488950"/>
                    <a:pt x="308610" y="491490"/>
                    <a:pt x="297180" y="492760"/>
                  </a:cubicBezTo>
                  <a:cubicBezTo>
                    <a:pt x="278130" y="495300"/>
                    <a:pt x="254000" y="492760"/>
                    <a:pt x="226060" y="481330"/>
                  </a:cubicBezTo>
                  <a:cubicBezTo>
                    <a:pt x="171450" y="459740"/>
                    <a:pt x="30480" y="375920"/>
                    <a:pt x="8890" y="341630"/>
                  </a:cubicBezTo>
                  <a:cubicBezTo>
                    <a:pt x="1270" y="328930"/>
                    <a:pt x="1270" y="314960"/>
                    <a:pt x="5080" y="307340"/>
                  </a:cubicBezTo>
                  <a:cubicBezTo>
                    <a:pt x="10160" y="300990"/>
                    <a:pt x="24130" y="297180"/>
                    <a:pt x="38100" y="299720"/>
                  </a:cubicBezTo>
                  <a:cubicBezTo>
                    <a:pt x="72390" y="306070"/>
                    <a:pt x="148590" y="379730"/>
                    <a:pt x="199390" y="407670"/>
                  </a:cubicBezTo>
                  <a:cubicBezTo>
                    <a:pt x="241300" y="430530"/>
                    <a:pt x="287020" y="441960"/>
                    <a:pt x="317500" y="461010"/>
                  </a:cubicBezTo>
                  <a:cubicBezTo>
                    <a:pt x="337820" y="474980"/>
                    <a:pt x="349250" y="499110"/>
                    <a:pt x="365760" y="504190"/>
                  </a:cubicBezTo>
                  <a:cubicBezTo>
                    <a:pt x="378460" y="508000"/>
                    <a:pt x="387350" y="505460"/>
                    <a:pt x="403860" y="499110"/>
                  </a:cubicBezTo>
                  <a:cubicBezTo>
                    <a:pt x="441960" y="485140"/>
                    <a:pt x="520700" y="412750"/>
                    <a:pt x="570230" y="384810"/>
                  </a:cubicBezTo>
                  <a:cubicBezTo>
                    <a:pt x="607060" y="363220"/>
                    <a:pt x="648970" y="335280"/>
                    <a:pt x="671830" y="335280"/>
                  </a:cubicBezTo>
                  <a:cubicBezTo>
                    <a:pt x="684530" y="335280"/>
                    <a:pt x="697230" y="341630"/>
                    <a:pt x="699770" y="347980"/>
                  </a:cubicBezTo>
                  <a:cubicBezTo>
                    <a:pt x="703580" y="356870"/>
                    <a:pt x="695960" y="379730"/>
                    <a:pt x="688340" y="383540"/>
                  </a:cubicBezTo>
                  <a:cubicBezTo>
                    <a:pt x="680720" y="387350"/>
                    <a:pt x="657860" y="378460"/>
                    <a:pt x="654050" y="369570"/>
                  </a:cubicBezTo>
                  <a:cubicBezTo>
                    <a:pt x="651510" y="361950"/>
                    <a:pt x="661670" y="340360"/>
                    <a:pt x="669290" y="336550"/>
                  </a:cubicBezTo>
                  <a:cubicBezTo>
                    <a:pt x="675640" y="332740"/>
                    <a:pt x="688340" y="336550"/>
                    <a:pt x="693420" y="340360"/>
                  </a:cubicBezTo>
                  <a:cubicBezTo>
                    <a:pt x="698500" y="344170"/>
                    <a:pt x="703580" y="354330"/>
                    <a:pt x="703580" y="361950"/>
                  </a:cubicBezTo>
                  <a:cubicBezTo>
                    <a:pt x="703580" y="368300"/>
                    <a:pt x="698500" y="375920"/>
                    <a:pt x="690880" y="382270"/>
                  </a:cubicBezTo>
                  <a:cubicBezTo>
                    <a:pt x="675640" y="396240"/>
                    <a:pt x="636270" y="405130"/>
                    <a:pt x="601980" y="424180"/>
                  </a:cubicBezTo>
                  <a:cubicBezTo>
                    <a:pt x="551180" y="453390"/>
                    <a:pt x="459740" y="529590"/>
                    <a:pt x="420370" y="547370"/>
                  </a:cubicBezTo>
                  <a:cubicBezTo>
                    <a:pt x="403860" y="554990"/>
                    <a:pt x="398780" y="558800"/>
                    <a:pt x="381000" y="556260"/>
                  </a:cubicBezTo>
                  <a:cubicBezTo>
                    <a:pt x="336550" y="551180"/>
                    <a:pt x="232410" y="485140"/>
                    <a:pt x="167640" y="447040"/>
                  </a:cubicBezTo>
                  <a:cubicBezTo>
                    <a:pt x="110490" y="414020"/>
                    <a:pt x="27940" y="368300"/>
                    <a:pt x="8890" y="341630"/>
                  </a:cubicBezTo>
                  <a:cubicBezTo>
                    <a:pt x="2540" y="330200"/>
                    <a:pt x="0" y="320040"/>
                    <a:pt x="2540" y="313690"/>
                  </a:cubicBezTo>
                  <a:cubicBezTo>
                    <a:pt x="6350" y="304800"/>
                    <a:pt x="17780" y="297180"/>
                    <a:pt x="33020" y="297180"/>
                  </a:cubicBezTo>
                  <a:cubicBezTo>
                    <a:pt x="73660" y="299720"/>
                    <a:pt x="231140" y="443230"/>
                    <a:pt x="267970" y="445770"/>
                  </a:cubicBezTo>
                  <a:cubicBezTo>
                    <a:pt x="279400" y="445770"/>
                    <a:pt x="288290" y="441960"/>
                    <a:pt x="290830" y="433070"/>
                  </a:cubicBezTo>
                  <a:cubicBezTo>
                    <a:pt x="298450" y="416560"/>
                    <a:pt x="261620" y="363220"/>
                    <a:pt x="251460" y="321310"/>
                  </a:cubicBezTo>
                  <a:cubicBezTo>
                    <a:pt x="240030" y="273050"/>
                    <a:pt x="232410" y="210820"/>
                    <a:pt x="229870" y="158750"/>
                  </a:cubicBezTo>
                  <a:cubicBezTo>
                    <a:pt x="227330" y="109220"/>
                    <a:pt x="217170" y="35560"/>
                    <a:pt x="232410" y="15240"/>
                  </a:cubicBezTo>
                  <a:cubicBezTo>
                    <a:pt x="240030" y="5080"/>
                    <a:pt x="255270" y="0"/>
                    <a:pt x="264160" y="2540"/>
                  </a:cubicBezTo>
                  <a:cubicBezTo>
                    <a:pt x="271780" y="5080"/>
                    <a:pt x="280670" y="26670"/>
                    <a:pt x="280670" y="26670"/>
                  </a:cubicBezTo>
                </a:path>
              </a:pathLst>
            </a:custGeom>
            <a:solidFill>
              <a:srgbClr val="0571D3"/>
            </a:solidFill>
            <a:ln cap="sq">
              <a:noFill/>
              <a:prstDash val="solid"/>
              <a:miter/>
            </a:ln>
          </p:spPr>
        </p:sp>
      </p:grpSp>
    </p:spTree>
  </p:cSld>
  <p:clrMapOvr>
    <a:masterClrMapping/>
  </p:clrMapOvr>
  <p:transition spd="slow">
    <p:wipe/>
    <p:sndAc>
      <p:stSnd>
        <p:snd r:embed="rId2" name="wind.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1555658" y="796707"/>
            <a:ext cx="14976288" cy="8730599"/>
            <a:chOff x="0" y="0"/>
            <a:chExt cx="3944372" cy="2299417"/>
          </a:xfrm>
        </p:grpSpPr>
        <p:sp>
          <p:nvSpPr>
            <p:cNvPr id="3" name="Freeform 3"/>
            <p:cNvSpPr/>
            <p:nvPr/>
          </p:nvSpPr>
          <p:spPr>
            <a:xfrm>
              <a:off x="0" y="0"/>
              <a:ext cx="3944372" cy="2299417"/>
            </a:xfrm>
            <a:custGeom>
              <a:avLst/>
              <a:gdLst/>
              <a:ahLst/>
              <a:cxnLst/>
              <a:rect l="l" t="t" r="r" b="b"/>
              <a:pathLst>
                <a:path w="3944372" h="2299417">
                  <a:moveTo>
                    <a:pt x="26364" y="0"/>
                  </a:moveTo>
                  <a:lnTo>
                    <a:pt x="3918008" y="0"/>
                  </a:lnTo>
                  <a:cubicBezTo>
                    <a:pt x="3932568" y="0"/>
                    <a:pt x="3944372" y="11804"/>
                    <a:pt x="3944372" y="26364"/>
                  </a:cubicBezTo>
                  <a:lnTo>
                    <a:pt x="3944372" y="2273053"/>
                  </a:lnTo>
                  <a:cubicBezTo>
                    <a:pt x="3944372" y="2280045"/>
                    <a:pt x="3941594" y="2286751"/>
                    <a:pt x="3936650" y="2291695"/>
                  </a:cubicBezTo>
                  <a:cubicBezTo>
                    <a:pt x="3931706" y="2296639"/>
                    <a:pt x="3925000" y="2299417"/>
                    <a:pt x="3918008" y="2299417"/>
                  </a:cubicBezTo>
                  <a:lnTo>
                    <a:pt x="26364" y="2299417"/>
                  </a:lnTo>
                  <a:cubicBezTo>
                    <a:pt x="19372" y="2299417"/>
                    <a:pt x="12666" y="2296639"/>
                    <a:pt x="7722" y="2291695"/>
                  </a:cubicBezTo>
                  <a:cubicBezTo>
                    <a:pt x="2778" y="2286751"/>
                    <a:pt x="0" y="2280045"/>
                    <a:pt x="0" y="2273053"/>
                  </a:cubicBezTo>
                  <a:lnTo>
                    <a:pt x="0" y="26364"/>
                  </a:lnTo>
                  <a:cubicBezTo>
                    <a:pt x="0" y="19372"/>
                    <a:pt x="2778" y="12666"/>
                    <a:pt x="7722" y="7722"/>
                  </a:cubicBezTo>
                  <a:cubicBezTo>
                    <a:pt x="12666" y="2778"/>
                    <a:pt x="19372" y="0"/>
                    <a:pt x="26364" y="0"/>
                  </a:cubicBezTo>
                  <a:close/>
                </a:path>
              </a:pathLst>
            </a:custGeom>
            <a:solidFill>
              <a:srgbClr val="E23744"/>
            </a:solidFill>
          </p:spPr>
        </p:sp>
        <p:sp>
          <p:nvSpPr>
            <p:cNvPr id="4" name="TextBox 4"/>
            <p:cNvSpPr txBox="1"/>
            <p:nvPr/>
          </p:nvSpPr>
          <p:spPr>
            <a:xfrm>
              <a:off x="0" y="-85725"/>
              <a:ext cx="3944372" cy="2385142"/>
            </a:xfrm>
            <a:prstGeom prst="rect">
              <a:avLst/>
            </a:prstGeom>
          </p:spPr>
          <p:txBody>
            <a:bodyPr lIns="50800" tIns="50800" rIns="50800" bIns="50800" rtlCol="0" anchor="ctr"/>
            <a:lstStyle/>
            <a:p>
              <a:pPr algn="ctr">
                <a:lnSpc>
                  <a:spcPts val="2808"/>
                </a:lnSpc>
              </a:pPr>
              <a:endParaRPr/>
            </a:p>
          </p:txBody>
        </p:sp>
      </p:grpSp>
      <p:sp>
        <p:nvSpPr>
          <p:cNvPr id="5" name="TextBox 5"/>
          <p:cNvSpPr txBox="1"/>
          <p:nvPr/>
        </p:nvSpPr>
        <p:spPr>
          <a:xfrm>
            <a:off x="1958374" y="749082"/>
            <a:ext cx="14371252" cy="9013916"/>
          </a:xfrm>
          <a:prstGeom prst="rect">
            <a:avLst/>
          </a:prstGeom>
        </p:spPr>
        <p:txBody>
          <a:bodyPr lIns="0" tIns="0" rIns="0" bIns="0" rtlCol="0" anchor="t">
            <a:spAutoFit/>
          </a:bodyPr>
          <a:lstStyle/>
          <a:p>
            <a:pPr algn="l">
              <a:lnSpc>
                <a:spcPts val="2607"/>
              </a:lnSpc>
            </a:pPr>
            <a:r>
              <a:rPr lang="en-US" sz="1862">
                <a:solidFill>
                  <a:srgbClr val="FFFEFE"/>
                </a:solidFill>
                <a:latin typeface="Canva Sans"/>
              </a:rPr>
              <a:t>To improve seasonal relevance in Zomato recommendations based on customer location and seasons throughout the year, the following AI-driven solution can be implemented:</a:t>
            </a:r>
          </a:p>
          <a:p>
            <a:pPr algn="l">
              <a:lnSpc>
                <a:spcPts val="2607"/>
              </a:lnSpc>
            </a:pPr>
            <a:r>
              <a:rPr lang="en-US" sz="1862">
                <a:solidFill>
                  <a:srgbClr val="FFFEFE"/>
                </a:solidFill>
                <a:latin typeface="Canva Sans"/>
              </a:rPr>
              <a:t>1. Seasonal Pattern Recognition:</a:t>
            </a:r>
          </a:p>
          <a:p>
            <a:pPr marL="402154" lvl="1" indent="-201077" algn="l">
              <a:lnSpc>
                <a:spcPts val="2607"/>
              </a:lnSpc>
              <a:buFont typeface="Arial"/>
              <a:buChar char="•"/>
            </a:pPr>
            <a:r>
              <a:rPr lang="en-US" sz="1862">
                <a:solidFill>
                  <a:srgbClr val="FFFEFE"/>
                </a:solidFill>
                <a:latin typeface="Canva Sans"/>
              </a:rPr>
              <a:t>AI Algorithms: Develop machine learning models to recognize seasonal patterns based on historical data and local weather conditions.</a:t>
            </a:r>
          </a:p>
          <a:p>
            <a:pPr marL="402154" lvl="1" indent="-201077" algn="l">
              <a:lnSpc>
                <a:spcPts val="2607"/>
              </a:lnSpc>
              <a:buFont typeface="Arial"/>
              <a:buChar char="•"/>
            </a:pPr>
            <a:r>
              <a:rPr lang="en-US" sz="1862">
                <a:solidFill>
                  <a:srgbClr val="FFFEFE"/>
                </a:solidFill>
                <a:latin typeface="Canva Sans"/>
              </a:rPr>
              <a:t>Location-based Analysis: Use geolocation data to determine the customer's location and local seasonal variations.</a:t>
            </a:r>
          </a:p>
          <a:p>
            <a:pPr algn="l">
              <a:lnSpc>
                <a:spcPts val="2607"/>
              </a:lnSpc>
            </a:pPr>
            <a:r>
              <a:rPr lang="en-US" sz="1862">
                <a:solidFill>
                  <a:srgbClr val="FFFEFE"/>
                </a:solidFill>
                <a:latin typeface="Canva Sans"/>
              </a:rPr>
              <a:t>2. Dynamic Content Adaptation:</a:t>
            </a:r>
          </a:p>
          <a:p>
            <a:pPr marL="402154" lvl="1" indent="-201077" algn="l">
              <a:lnSpc>
                <a:spcPts val="2607"/>
              </a:lnSpc>
              <a:buFont typeface="Arial"/>
              <a:buChar char="•"/>
            </a:pPr>
            <a:r>
              <a:rPr lang="en-US" sz="1862">
                <a:solidFill>
                  <a:srgbClr val="FFFEFE"/>
                </a:solidFill>
                <a:latin typeface="Canva Sans"/>
              </a:rPr>
              <a:t>Real-time Updates: Integrate weather APIs to provide real-time updates on local weather conditions, adjusting recommendations accordingly.</a:t>
            </a:r>
          </a:p>
          <a:p>
            <a:pPr marL="402154" lvl="1" indent="-201077" algn="l">
              <a:lnSpc>
                <a:spcPts val="2607"/>
              </a:lnSpc>
              <a:buFont typeface="Arial"/>
              <a:buChar char="•"/>
            </a:pPr>
            <a:r>
              <a:rPr lang="en-US" sz="1862">
                <a:solidFill>
                  <a:srgbClr val="FFFEFE"/>
                </a:solidFill>
                <a:latin typeface="Canva Sans"/>
              </a:rPr>
              <a:t>Contextual Awareness: Implement AI algorithms that dynamically adapt recommendations based on current seasonality trends in the customer's location.</a:t>
            </a:r>
          </a:p>
          <a:p>
            <a:pPr algn="l">
              <a:lnSpc>
                <a:spcPts val="2607"/>
              </a:lnSpc>
            </a:pPr>
            <a:r>
              <a:rPr lang="en-US" sz="1862">
                <a:solidFill>
                  <a:srgbClr val="FFFEFE"/>
                </a:solidFill>
                <a:latin typeface="Canva Sans"/>
              </a:rPr>
              <a:t>3. Customer Preference Modeling:</a:t>
            </a:r>
          </a:p>
          <a:p>
            <a:pPr marL="402154" lvl="1" indent="-201077" algn="l">
              <a:lnSpc>
                <a:spcPts val="2607"/>
              </a:lnSpc>
              <a:buFont typeface="Arial"/>
              <a:buChar char="•"/>
            </a:pPr>
            <a:r>
              <a:rPr lang="en-US" sz="1862">
                <a:solidFill>
                  <a:srgbClr val="FFFEFE"/>
                </a:solidFill>
                <a:latin typeface="Canva Sans"/>
              </a:rPr>
              <a:t>Behavioral Analysis: Analyze user behavior and ordering patterns to understand seasonal food preferences.</a:t>
            </a:r>
          </a:p>
          <a:p>
            <a:pPr marL="402154" lvl="1" indent="-201077" algn="l">
              <a:lnSpc>
                <a:spcPts val="2607"/>
              </a:lnSpc>
              <a:buFont typeface="Arial"/>
              <a:buChar char="•"/>
            </a:pPr>
            <a:r>
              <a:rPr lang="en-US" sz="1862">
                <a:solidFill>
                  <a:srgbClr val="FFFEFE"/>
                </a:solidFill>
                <a:latin typeface="Canva Sans"/>
              </a:rPr>
              <a:t>Personalized Recommendations: Utilize AI to personalize recommendations by suggesting seasonal dishes that align with individual customer preferences.</a:t>
            </a:r>
          </a:p>
          <a:p>
            <a:pPr algn="l">
              <a:lnSpc>
                <a:spcPts val="2607"/>
              </a:lnSpc>
            </a:pPr>
            <a:r>
              <a:rPr lang="en-US" sz="1862">
                <a:solidFill>
                  <a:srgbClr val="FFFEFE"/>
                </a:solidFill>
                <a:latin typeface="Canva Sans"/>
              </a:rPr>
              <a:t>4. Regional Customization:</a:t>
            </a:r>
          </a:p>
          <a:p>
            <a:pPr marL="402154" lvl="1" indent="-201077" algn="l">
              <a:lnSpc>
                <a:spcPts val="2607"/>
              </a:lnSpc>
              <a:buFont typeface="Arial"/>
              <a:buChar char="•"/>
            </a:pPr>
            <a:r>
              <a:rPr lang="en-US" sz="1862">
                <a:solidFill>
                  <a:srgbClr val="FFFEFE"/>
                </a:solidFill>
                <a:latin typeface="Canva Sans"/>
              </a:rPr>
              <a:t>Localized Content: Customize recommendations based on regional culinary traditions and seasonal specialties.</a:t>
            </a:r>
          </a:p>
          <a:p>
            <a:pPr marL="402154" lvl="1" indent="-201077" algn="l">
              <a:lnSpc>
                <a:spcPts val="2607"/>
              </a:lnSpc>
              <a:buFont typeface="Arial"/>
              <a:buChar char="•"/>
            </a:pPr>
            <a:r>
              <a:rPr lang="en-US" sz="1862">
                <a:solidFill>
                  <a:srgbClr val="FFFEFE"/>
                </a:solidFill>
                <a:latin typeface="Canva Sans"/>
              </a:rPr>
              <a:t>Cultural Relevance: Incorporate local festivals and cultural events into recommendation algorithms to highlight relevant seasonal dishes.</a:t>
            </a:r>
          </a:p>
          <a:p>
            <a:pPr algn="l">
              <a:lnSpc>
                <a:spcPts val="2607"/>
              </a:lnSpc>
            </a:pPr>
            <a:r>
              <a:rPr lang="en-US" sz="1862">
                <a:solidFill>
                  <a:srgbClr val="FFFEFE"/>
                </a:solidFill>
                <a:latin typeface="Canva Sans"/>
              </a:rPr>
              <a:t>5. User Engagement Strategies:</a:t>
            </a:r>
          </a:p>
          <a:p>
            <a:pPr marL="402154" lvl="1" indent="-201077" algn="l">
              <a:lnSpc>
                <a:spcPts val="2607"/>
              </a:lnSpc>
              <a:buFont typeface="Arial"/>
              <a:buChar char="•"/>
            </a:pPr>
            <a:r>
              <a:rPr lang="en-US" sz="1862">
                <a:solidFill>
                  <a:srgbClr val="FFFEFE"/>
                </a:solidFill>
                <a:latin typeface="Canva Sans"/>
              </a:rPr>
              <a:t>Promotional Campaigns: Launch targeted marketing campaigns featuring seasonal dishes to increase awareness and engagement.</a:t>
            </a:r>
          </a:p>
          <a:p>
            <a:pPr marL="402154" lvl="1" indent="-201077" algn="l">
              <a:lnSpc>
                <a:spcPts val="2607"/>
              </a:lnSpc>
              <a:buFont typeface="Arial"/>
              <a:buChar char="•"/>
            </a:pPr>
            <a:r>
              <a:rPr lang="en-US" sz="1862">
                <a:solidFill>
                  <a:srgbClr val="FFFEFE"/>
                </a:solidFill>
                <a:latin typeface="Canva Sans"/>
              </a:rPr>
              <a:t>Interactive Features: Enhance user interaction with in-app features that allow customers to explore seasonal menus and provide feedback.</a:t>
            </a:r>
          </a:p>
          <a:p>
            <a:pPr algn="l">
              <a:lnSpc>
                <a:spcPts val="2607"/>
              </a:lnSpc>
            </a:pPr>
            <a:r>
              <a:rPr lang="en-US" sz="1862">
                <a:solidFill>
                  <a:srgbClr val="FFFEFE"/>
                </a:solidFill>
                <a:latin typeface="Canva Sans"/>
              </a:rPr>
              <a:t>By implementing these AI-driven enhancements, Zomato can optimize its recommendations to reflect seasonal variations and local preferences effectively. This approach not only enhances user satisfaction but also boosts engagement by offering timely and relevant dining options throughout the year.</a:t>
            </a:r>
          </a:p>
          <a:p>
            <a:pPr algn="l">
              <a:lnSpc>
                <a:spcPts val="2607"/>
              </a:lnSpc>
            </a:pPr>
            <a:endParaRPr lang="en-US" sz="1862">
              <a:solidFill>
                <a:srgbClr val="FFFEFE"/>
              </a:solidFill>
              <a:latin typeface="Canva Sans"/>
            </a:endParaRPr>
          </a:p>
        </p:txBody>
      </p:sp>
      <p:sp>
        <p:nvSpPr>
          <p:cNvPr id="6" name="Freeform 6"/>
          <p:cNvSpPr/>
          <p:nvPr/>
        </p:nvSpPr>
        <p:spPr>
          <a:xfrm>
            <a:off x="-4487" y="9381670"/>
            <a:ext cx="2066374" cy="905330"/>
          </a:xfrm>
          <a:custGeom>
            <a:avLst/>
            <a:gdLst/>
            <a:ahLst/>
            <a:cxnLst/>
            <a:rect l="l" t="t" r="r" b="b"/>
            <a:pathLst>
              <a:path w="2066374" h="905330">
                <a:moveTo>
                  <a:pt x="0" y="0"/>
                </a:moveTo>
                <a:lnTo>
                  <a:pt x="2066374" y="0"/>
                </a:lnTo>
                <a:lnTo>
                  <a:pt x="2066374" y="905330"/>
                </a:lnTo>
                <a:lnTo>
                  <a:pt x="0" y="90533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0" y="-85725"/>
            <a:ext cx="18288000" cy="771525"/>
          </a:xfrm>
          <a:prstGeom prst="rect">
            <a:avLst/>
          </a:prstGeom>
        </p:spPr>
        <p:txBody>
          <a:bodyPr lIns="0" tIns="0" rIns="0" bIns="0" rtlCol="0" anchor="t">
            <a:spAutoFit/>
          </a:bodyPr>
          <a:lstStyle/>
          <a:p>
            <a:pPr algn="ctr">
              <a:lnSpc>
                <a:spcPts val="6300"/>
              </a:lnSpc>
            </a:pPr>
            <a:r>
              <a:rPr lang="en-US" sz="4500">
                <a:solidFill>
                  <a:srgbClr val="E23744"/>
                </a:solidFill>
                <a:latin typeface="Canva Sans Bold"/>
              </a:rPr>
              <a:t>Enhancing Seasonal Relevance in Zomato Recommendations</a:t>
            </a:r>
          </a:p>
        </p:txBody>
      </p:sp>
    </p:spTree>
  </p:cSld>
  <p:clrMapOvr>
    <a:masterClrMapping/>
  </p:clrMapOvr>
  <p:transition spd="slow">
    <p:wipe/>
    <p:sndAc>
      <p:stSnd>
        <p:snd r:embed="rId2" name="wind.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450892" y="0"/>
            <a:ext cx="2224564" cy="10287000"/>
          </a:xfrm>
          <a:custGeom>
            <a:avLst/>
            <a:gdLst/>
            <a:ahLst/>
            <a:cxnLst/>
            <a:rect l="l" t="t" r="r" b="b"/>
            <a:pathLst>
              <a:path w="2224564" h="10287000">
                <a:moveTo>
                  <a:pt x="0" y="0"/>
                </a:moveTo>
                <a:lnTo>
                  <a:pt x="2224564" y="0"/>
                </a:lnTo>
                <a:lnTo>
                  <a:pt x="2224564" y="10287000"/>
                </a:lnTo>
                <a:lnTo>
                  <a:pt x="0" y="10287000"/>
                </a:lnTo>
                <a:lnTo>
                  <a:pt x="0" y="0"/>
                </a:lnTo>
                <a:close/>
              </a:path>
            </a:pathLst>
          </a:custGeom>
          <a:blipFill>
            <a:blip r:embed="rId3"/>
            <a:stretch>
              <a:fillRect/>
            </a:stretch>
          </a:blipFill>
        </p:spPr>
      </p:sp>
      <p:grpSp>
        <p:nvGrpSpPr>
          <p:cNvPr id="3" name="Group 3"/>
          <p:cNvGrpSpPr/>
          <p:nvPr/>
        </p:nvGrpSpPr>
        <p:grpSpPr>
          <a:xfrm>
            <a:off x="397192" y="4058603"/>
            <a:ext cx="614362" cy="217170"/>
            <a:chOff x="0" y="0"/>
            <a:chExt cx="819150" cy="289560"/>
          </a:xfrm>
        </p:grpSpPr>
        <p:sp>
          <p:nvSpPr>
            <p:cNvPr id="4" name="Freeform 4"/>
            <p:cNvSpPr/>
            <p:nvPr/>
          </p:nvSpPr>
          <p:spPr>
            <a:xfrm>
              <a:off x="48260" y="54610"/>
              <a:ext cx="721360" cy="184150"/>
            </a:xfrm>
            <a:custGeom>
              <a:avLst/>
              <a:gdLst/>
              <a:ahLst/>
              <a:cxnLst/>
              <a:rect l="l" t="t" r="r" b="b"/>
              <a:pathLst>
                <a:path w="721360" h="184150">
                  <a:moveTo>
                    <a:pt x="80010" y="0"/>
                  </a:moveTo>
                  <a:cubicBezTo>
                    <a:pt x="566420" y="1270"/>
                    <a:pt x="615950" y="7620"/>
                    <a:pt x="650240" y="19050"/>
                  </a:cubicBezTo>
                  <a:cubicBezTo>
                    <a:pt x="670560" y="25400"/>
                    <a:pt x="685800" y="29210"/>
                    <a:pt x="697230" y="43180"/>
                  </a:cubicBezTo>
                  <a:cubicBezTo>
                    <a:pt x="709930" y="59690"/>
                    <a:pt x="720090" y="96520"/>
                    <a:pt x="717550" y="118110"/>
                  </a:cubicBezTo>
                  <a:cubicBezTo>
                    <a:pt x="715010" y="135890"/>
                    <a:pt x="703580" y="152400"/>
                    <a:pt x="690880" y="163830"/>
                  </a:cubicBezTo>
                  <a:cubicBezTo>
                    <a:pt x="678180" y="173990"/>
                    <a:pt x="659130" y="182880"/>
                    <a:pt x="641350" y="182880"/>
                  </a:cubicBezTo>
                  <a:cubicBezTo>
                    <a:pt x="619760" y="182880"/>
                    <a:pt x="585470" y="166370"/>
                    <a:pt x="571500" y="151130"/>
                  </a:cubicBezTo>
                  <a:cubicBezTo>
                    <a:pt x="560070" y="137160"/>
                    <a:pt x="552450" y="118110"/>
                    <a:pt x="554990" y="100330"/>
                  </a:cubicBezTo>
                  <a:cubicBezTo>
                    <a:pt x="556260" y="78740"/>
                    <a:pt x="571500" y="44450"/>
                    <a:pt x="590550" y="31750"/>
                  </a:cubicBezTo>
                  <a:cubicBezTo>
                    <a:pt x="609600" y="19050"/>
                    <a:pt x="646430" y="17780"/>
                    <a:pt x="668020" y="24130"/>
                  </a:cubicBezTo>
                  <a:cubicBezTo>
                    <a:pt x="684530" y="29210"/>
                    <a:pt x="699770" y="43180"/>
                    <a:pt x="707390" y="57150"/>
                  </a:cubicBezTo>
                  <a:cubicBezTo>
                    <a:pt x="716280" y="72390"/>
                    <a:pt x="721360" y="92710"/>
                    <a:pt x="718820" y="109220"/>
                  </a:cubicBezTo>
                  <a:cubicBezTo>
                    <a:pt x="717550" y="125730"/>
                    <a:pt x="709930" y="144780"/>
                    <a:pt x="697230" y="157480"/>
                  </a:cubicBezTo>
                  <a:cubicBezTo>
                    <a:pt x="680720" y="171450"/>
                    <a:pt x="651510" y="180340"/>
                    <a:pt x="623570" y="181610"/>
                  </a:cubicBezTo>
                  <a:cubicBezTo>
                    <a:pt x="589280" y="184150"/>
                    <a:pt x="557530" y="165100"/>
                    <a:pt x="505460" y="160020"/>
                  </a:cubicBezTo>
                  <a:cubicBezTo>
                    <a:pt x="405130" y="149860"/>
                    <a:pt x="132080" y="176530"/>
                    <a:pt x="62230" y="154940"/>
                  </a:cubicBezTo>
                  <a:cubicBezTo>
                    <a:pt x="36830" y="146050"/>
                    <a:pt x="25400" y="137160"/>
                    <a:pt x="15240" y="123190"/>
                  </a:cubicBezTo>
                  <a:cubicBezTo>
                    <a:pt x="6350" y="107950"/>
                    <a:pt x="0" y="86360"/>
                    <a:pt x="2540" y="68580"/>
                  </a:cubicBezTo>
                  <a:cubicBezTo>
                    <a:pt x="5080" y="52070"/>
                    <a:pt x="15240" y="30480"/>
                    <a:pt x="27940" y="19050"/>
                  </a:cubicBezTo>
                  <a:cubicBezTo>
                    <a:pt x="41910" y="7620"/>
                    <a:pt x="80010" y="0"/>
                    <a:pt x="80010" y="0"/>
                  </a:cubicBezTo>
                </a:path>
              </a:pathLst>
            </a:custGeom>
            <a:solidFill>
              <a:srgbClr val="E7191F"/>
            </a:solidFill>
            <a:ln cap="sq">
              <a:noFill/>
              <a:prstDash val="solid"/>
              <a:miter/>
            </a:ln>
          </p:spPr>
        </p:sp>
      </p:grpSp>
      <p:grpSp>
        <p:nvGrpSpPr>
          <p:cNvPr id="5" name="Group 5"/>
          <p:cNvGrpSpPr/>
          <p:nvPr/>
        </p:nvGrpSpPr>
        <p:grpSpPr>
          <a:xfrm>
            <a:off x="464820" y="7051357"/>
            <a:ext cx="627698" cy="228600"/>
            <a:chOff x="0" y="0"/>
            <a:chExt cx="836930" cy="304800"/>
          </a:xfrm>
        </p:grpSpPr>
        <p:sp>
          <p:nvSpPr>
            <p:cNvPr id="6" name="Freeform 6"/>
            <p:cNvSpPr/>
            <p:nvPr/>
          </p:nvSpPr>
          <p:spPr>
            <a:xfrm>
              <a:off x="48260" y="50800"/>
              <a:ext cx="742950" cy="226060"/>
            </a:xfrm>
            <a:custGeom>
              <a:avLst/>
              <a:gdLst/>
              <a:ahLst/>
              <a:cxnLst/>
              <a:rect l="l" t="t" r="r" b="b"/>
              <a:pathLst>
                <a:path w="742950" h="226060">
                  <a:moveTo>
                    <a:pt x="90170" y="0"/>
                  </a:moveTo>
                  <a:cubicBezTo>
                    <a:pt x="408940" y="44450"/>
                    <a:pt x="594360" y="29210"/>
                    <a:pt x="657860" y="39370"/>
                  </a:cubicBezTo>
                  <a:cubicBezTo>
                    <a:pt x="683260" y="44450"/>
                    <a:pt x="694690" y="46990"/>
                    <a:pt x="707390" y="57150"/>
                  </a:cubicBezTo>
                  <a:cubicBezTo>
                    <a:pt x="721360" y="66040"/>
                    <a:pt x="732790" y="83820"/>
                    <a:pt x="737870" y="100330"/>
                  </a:cubicBezTo>
                  <a:cubicBezTo>
                    <a:pt x="741680" y="115570"/>
                    <a:pt x="741680" y="137160"/>
                    <a:pt x="734060" y="152400"/>
                  </a:cubicBezTo>
                  <a:cubicBezTo>
                    <a:pt x="725170" y="171450"/>
                    <a:pt x="698500" y="196850"/>
                    <a:pt x="675640" y="201930"/>
                  </a:cubicBezTo>
                  <a:cubicBezTo>
                    <a:pt x="654050" y="207010"/>
                    <a:pt x="618490" y="196850"/>
                    <a:pt x="601980" y="181610"/>
                  </a:cubicBezTo>
                  <a:cubicBezTo>
                    <a:pt x="585470" y="166370"/>
                    <a:pt x="575310" y="129540"/>
                    <a:pt x="576580" y="109220"/>
                  </a:cubicBezTo>
                  <a:cubicBezTo>
                    <a:pt x="579120" y="91440"/>
                    <a:pt x="589280" y="73660"/>
                    <a:pt x="601980" y="62230"/>
                  </a:cubicBezTo>
                  <a:cubicBezTo>
                    <a:pt x="613410" y="50800"/>
                    <a:pt x="631190" y="40640"/>
                    <a:pt x="648970" y="40640"/>
                  </a:cubicBezTo>
                  <a:cubicBezTo>
                    <a:pt x="670560" y="39370"/>
                    <a:pt x="706120" y="52070"/>
                    <a:pt x="721360" y="68580"/>
                  </a:cubicBezTo>
                  <a:cubicBezTo>
                    <a:pt x="735330" y="86360"/>
                    <a:pt x="742950" y="121920"/>
                    <a:pt x="737870" y="143510"/>
                  </a:cubicBezTo>
                  <a:cubicBezTo>
                    <a:pt x="731520" y="165100"/>
                    <a:pt x="713740" y="186690"/>
                    <a:pt x="684530" y="199390"/>
                  </a:cubicBezTo>
                  <a:cubicBezTo>
                    <a:pt x="622300" y="226060"/>
                    <a:pt x="450850" y="209550"/>
                    <a:pt x="340360" y="198120"/>
                  </a:cubicBezTo>
                  <a:cubicBezTo>
                    <a:pt x="234950" y="187960"/>
                    <a:pt x="81280" y="172720"/>
                    <a:pt x="33020" y="140970"/>
                  </a:cubicBezTo>
                  <a:cubicBezTo>
                    <a:pt x="13970" y="127000"/>
                    <a:pt x="7620" y="109220"/>
                    <a:pt x="2540" y="93980"/>
                  </a:cubicBezTo>
                  <a:cubicBezTo>
                    <a:pt x="0" y="81280"/>
                    <a:pt x="0" y="69850"/>
                    <a:pt x="3810" y="57150"/>
                  </a:cubicBezTo>
                  <a:cubicBezTo>
                    <a:pt x="8890" y="41910"/>
                    <a:pt x="21590" y="21590"/>
                    <a:pt x="36830" y="12700"/>
                  </a:cubicBezTo>
                  <a:cubicBezTo>
                    <a:pt x="50800" y="2540"/>
                    <a:pt x="90170" y="0"/>
                    <a:pt x="90170" y="0"/>
                  </a:cubicBezTo>
                </a:path>
              </a:pathLst>
            </a:custGeom>
            <a:solidFill>
              <a:srgbClr val="E7191F"/>
            </a:solidFill>
            <a:ln cap="sq">
              <a:noFill/>
              <a:prstDash val="solid"/>
              <a:miter/>
            </a:ln>
          </p:spPr>
        </p:sp>
      </p:grpSp>
      <p:grpSp>
        <p:nvGrpSpPr>
          <p:cNvPr id="7" name="Group 7"/>
          <p:cNvGrpSpPr/>
          <p:nvPr/>
        </p:nvGrpSpPr>
        <p:grpSpPr>
          <a:xfrm>
            <a:off x="398145" y="10087928"/>
            <a:ext cx="645795" cy="279082"/>
            <a:chOff x="0" y="0"/>
            <a:chExt cx="861060" cy="372110"/>
          </a:xfrm>
        </p:grpSpPr>
        <p:sp>
          <p:nvSpPr>
            <p:cNvPr id="8" name="Freeform 8"/>
            <p:cNvSpPr/>
            <p:nvPr/>
          </p:nvSpPr>
          <p:spPr>
            <a:xfrm>
              <a:off x="48260" y="48260"/>
              <a:ext cx="765810" cy="274320"/>
            </a:xfrm>
            <a:custGeom>
              <a:avLst/>
              <a:gdLst/>
              <a:ahLst/>
              <a:cxnLst/>
              <a:rect l="l" t="t" r="r" b="b"/>
              <a:pathLst>
                <a:path w="765810" h="274320">
                  <a:moveTo>
                    <a:pt x="68580" y="118110"/>
                  </a:moveTo>
                  <a:cubicBezTo>
                    <a:pt x="355600" y="81280"/>
                    <a:pt x="448310" y="43180"/>
                    <a:pt x="520700" y="26670"/>
                  </a:cubicBezTo>
                  <a:cubicBezTo>
                    <a:pt x="574040" y="13970"/>
                    <a:pt x="629920" y="2540"/>
                    <a:pt x="666750" y="2540"/>
                  </a:cubicBezTo>
                  <a:cubicBezTo>
                    <a:pt x="688340" y="2540"/>
                    <a:pt x="703580" y="1270"/>
                    <a:pt x="717550" y="10160"/>
                  </a:cubicBezTo>
                  <a:cubicBezTo>
                    <a:pt x="736600" y="21590"/>
                    <a:pt x="758190" y="53340"/>
                    <a:pt x="762000" y="73660"/>
                  </a:cubicBezTo>
                  <a:cubicBezTo>
                    <a:pt x="765810" y="91440"/>
                    <a:pt x="759460" y="110490"/>
                    <a:pt x="751840" y="125730"/>
                  </a:cubicBezTo>
                  <a:cubicBezTo>
                    <a:pt x="742950" y="139700"/>
                    <a:pt x="728980" y="154940"/>
                    <a:pt x="711200" y="160020"/>
                  </a:cubicBezTo>
                  <a:cubicBezTo>
                    <a:pt x="690880" y="166370"/>
                    <a:pt x="654050" y="165100"/>
                    <a:pt x="635000" y="152400"/>
                  </a:cubicBezTo>
                  <a:cubicBezTo>
                    <a:pt x="615950" y="139700"/>
                    <a:pt x="599440" y="105410"/>
                    <a:pt x="598170" y="83820"/>
                  </a:cubicBezTo>
                  <a:cubicBezTo>
                    <a:pt x="596900" y="67310"/>
                    <a:pt x="604520" y="48260"/>
                    <a:pt x="614680" y="34290"/>
                  </a:cubicBezTo>
                  <a:cubicBezTo>
                    <a:pt x="623570" y="21590"/>
                    <a:pt x="640080" y="7620"/>
                    <a:pt x="657860" y="5080"/>
                  </a:cubicBezTo>
                  <a:cubicBezTo>
                    <a:pt x="678180" y="0"/>
                    <a:pt x="715010" y="6350"/>
                    <a:pt x="732790" y="20320"/>
                  </a:cubicBezTo>
                  <a:cubicBezTo>
                    <a:pt x="750570" y="34290"/>
                    <a:pt x="764540" y="68580"/>
                    <a:pt x="762000" y="91440"/>
                  </a:cubicBezTo>
                  <a:cubicBezTo>
                    <a:pt x="759460" y="114300"/>
                    <a:pt x="748030" y="137160"/>
                    <a:pt x="720090" y="156210"/>
                  </a:cubicBezTo>
                  <a:cubicBezTo>
                    <a:pt x="652780" y="201930"/>
                    <a:pt x="398780" y="233680"/>
                    <a:pt x="283210" y="252730"/>
                  </a:cubicBezTo>
                  <a:cubicBezTo>
                    <a:pt x="205740" y="264160"/>
                    <a:pt x="134620" y="274320"/>
                    <a:pt x="90170" y="271780"/>
                  </a:cubicBezTo>
                  <a:cubicBezTo>
                    <a:pt x="66040" y="270510"/>
                    <a:pt x="49530" y="267970"/>
                    <a:pt x="35560" y="260350"/>
                  </a:cubicBezTo>
                  <a:cubicBezTo>
                    <a:pt x="25400" y="254000"/>
                    <a:pt x="16510" y="245110"/>
                    <a:pt x="10160" y="232410"/>
                  </a:cubicBezTo>
                  <a:cubicBezTo>
                    <a:pt x="3810" y="218440"/>
                    <a:pt x="0" y="193040"/>
                    <a:pt x="2540" y="177800"/>
                  </a:cubicBezTo>
                  <a:cubicBezTo>
                    <a:pt x="5080" y="165100"/>
                    <a:pt x="10160" y="153670"/>
                    <a:pt x="19050" y="144780"/>
                  </a:cubicBezTo>
                  <a:cubicBezTo>
                    <a:pt x="30480" y="133350"/>
                    <a:pt x="68580" y="118110"/>
                    <a:pt x="68580" y="118110"/>
                  </a:cubicBezTo>
                </a:path>
              </a:pathLst>
            </a:custGeom>
            <a:solidFill>
              <a:srgbClr val="E7191F"/>
            </a:solidFill>
            <a:ln cap="sq">
              <a:noFill/>
              <a:prstDash val="solid"/>
              <a:miter/>
            </a:ln>
          </p:spPr>
        </p:sp>
      </p:grpSp>
      <p:sp>
        <p:nvSpPr>
          <p:cNvPr id="9" name="Freeform 9"/>
          <p:cNvSpPr/>
          <p:nvPr/>
        </p:nvSpPr>
        <p:spPr>
          <a:xfrm>
            <a:off x="3026662" y="2664791"/>
            <a:ext cx="3485709" cy="2357954"/>
          </a:xfrm>
          <a:custGeom>
            <a:avLst/>
            <a:gdLst/>
            <a:ahLst/>
            <a:cxnLst/>
            <a:rect l="l" t="t" r="r" b="b"/>
            <a:pathLst>
              <a:path w="3485709" h="2357954">
                <a:moveTo>
                  <a:pt x="0" y="0"/>
                </a:moveTo>
                <a:lnTo>
                  <a:pt x="3485709" y="0"/>
                </a:lnTo>
                <a:lnTo>
                  <a:pt x="3485709" y="2357955"/>
                </a:lnTo>
                <a:lnTo>
                  <a:pt x="0" y="2357955"/>
                </a:lnTo>
                <a:lnTo>
                  <a:pt x="0" y="0"/>
                </a:lnTo>
                <a:close/>
              </a:path>
            </a:pathLst>
          </a:custGeom>
          <a:blipFill>
            <a:blip r:embed="rId4"/>
            <a:stretch>
              <a:fillRect b="-172807"/>
            </a:stretch>
          </a:blipFill>
        </p:spPr>
      </p:sp>
      <p:sp>
        <p:nvSpPr>
          <p:cNvPr id="10" name="Freeform 10"/>
          <p:cNvSpPr/>
          <p:nvPr/>
        </p:nvSpPr>
        <p:spPr>
          <a:xfrm>
            <a:off x="8922281" y="5557648"/>
            <a:ext cx="5820741" cy="4729352"/>
          </a:xfrm>
          <a:custGeom>
            <a:avLst/>
            <a:gdLst/>
            <a:ahLst/>
            <a:cxnLst/>
            <a:rect l="l" t="t" r="r" b="b"/>
            <a:pathLst>
              <a:path w="5820741" h="4729352">
                <a:moveTo>
                  <a:pt x="0" y="0"/>
                </a:moveTo>
                <a:lnTo>
                  <a:pt x="5820742" y="0"/>
                </a:lnTo>
                <a:lnTo>
                  <a:pt x="5820742" y="4729352"/>
                </a:lnTo>
                <a:lnTo>
                  <a:pt x="0" y="47293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TextBox 11"/>
          <p:cNvSpPr txBox="1"/>
          <p:nvPr/>
        </p:nvSpPr>
        <p:spPr>
          <a:xfrm>
            <a:off x="7197326" y="241803"/>
            <a:ext cx="9270653" cy="887095"/>
          </a:xfrm>
          <a:prstGeom prst="rect">
            <a:avLst/>
          </a:prstGeom>
        </p:spPr>
        <p:txBody>
          <a:bodyPr lIns="0" tIns="0" rIns="0" bIns="0" rtlCol="0" anchor="t">
            <a:spAutoFit/>
          </a:bodyPr>
          <a:lstStyle/>
          <a:p>
            <a:pPr algn="ctr">
              <a:lnSpc>
                <a:spcPts val="7279"/>
              </a:lnSpc>
            </a:pPr>
            <a:r>
              <a:rPr lang="en-US" sz="5199">
                <a:solidFill>
                  <a:srgbClr val="E23744"/>
                </a:solidFill>
                <a:latin typeface="Canva Sans Bold"/>
              </a:rPr>
              <a:t>Event Sorting in Zomato Live</a:t>
            </a:r>
          </a:p>
        </p:txBody>
      </p:sp>
      <p:sp>
        <p:nvSpPr>
          <p:cNvPr id="12" name="TextBox 12"/>
          <p:cNvSpPr txBox="1"/>
          <p:nvPr/>
        </p:nvSpPr>
        <p:spPr>
          <a:xfrm>
            <a:off x="6864796" y="1441980"/>
            <a:ext cx="10773134" cy="3580765"/>
          </a:xfrm>
          <a:prstGeom prst="rect">
            <a:avLst/>
          </a:prstGeom>
        </p:spPr>
        <p:txBody>
          <a:bodyPr lIns="0" tIns="0" rIns="0" bIns="0" rtlCol="0" anchor="t">
            <a:spAutoFit/>
          </a:bodyPr>
          <a:lstStyle/>
          <a:p>
            <a:pPr algn="l">
              <a:lnSpc>
                <a:spcPts val="4759"/>
              </a:lnSpc>
            </a:pPr>
            <a:r>
              <a:rPr lang="en-US" sz="3399">
                <a:solidFill>
                  <a:srgbClr val="000000"/>
                </a:solidFill>
                <a:latin typeface="Canva Sans"/>
              </a:rPr>
              <a:t>Currently, in Zomato Live, events scheduled for 30th June are prioritized over those for 29th June, despite today being 25th June. This arrangement may cause confusion and hinder customers' ability to make timely decisions regarding upcoming events.</a:t>
            </a:r>
          </a:p>
        </p:txBody>
      </p:sp>
    </p:spTree>
  </p:cSld>
  <p:clrMapOvr>
    <a:masterClrMapping/>
  </p:clrMapOvr>
  <p:transition spd="slow">
    <p:wipe/>
    <p:sndAc>
      <p:stSnd>
        <p:snd r:embed="rId2" name="wind.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2006550" y="1195697"/>
            <a:ext cx="14274900" cy="8981095"/>
            <a:chOff x="0" y="0"/>
            <a:chExt cx="3759644" cy="2365391"/>
          </a:xfrm>
        </p:grpSpPr>
        <p:sp>
          <p:nvSpPr>
            <p:cNvPr id="3" name="Freeform 3"/>
            <p:cNvSpPr/>
            <p:nvPr/>
          </p:nvSpPr>
          <p:spPr>
            <a:xfrm>
              <a:off x="0" y="0"/>
              <a:ext cx="3759645" cy="2365391"/>
            </a:xfrm>
            <a:custGeom>
              <a:avLst/>
              <a:gdLst/>
              <a:ahLst/>
              <a:cxnLst/>
              <a:rect l="l" t="t" r="r" b="b"/>
              <a:pathLst>
                <a:path w="3759645" h="2365391">
                  <a:moveTo>
                    <a:pt x="27660" y="0"/>
                  </a:moveTo>
                  <a:lnTo>
                    <a:pt x="3731985" y="0"/>
                  </a:lnTo>
                  <a:cubicBezTo>
                    <a:pt x="3739321" y="0"/>
                    <a:pt x="3746356" y="2914"/>
                    <a:pt x="3751543" y="8101"/>
                  </a:cubicBezTo>
                  <a:cubicBezTo>
                    <a:pt x="3756730" y="13288"/>
                    <a:pt x="3759645" y="20324"/>
                    <a:pt x="3759645" y="27660"/>
                  </a:cubicBezTo>
                  <a:lnTo>
                    <a:pt x="3759645" y="2337732"/>
                  </a:lnTo>
                  <a:cubicBezTo>
                    <a:pt x="3759645" y="2345068"/>
                    <a:pt x="3756730" y="2352103"/>
                    <a:pt x="3751543" y="2357290"/>
                  </a:cubicBezTo>
                  <a:cubicBezTo>
                    <a:pt x="3746356" y="2362477"/>
                    <a:pt x="3739321" y="2365391"/>
                    <a:pt x="3731985" y="2365391"/>
                  </a:cubicBezTo>
                  <a:lnTo>
                    <a:pt x="27660" y="2365391"/>
                  </a:lnTo>
                  <a:cubicBezTo>
                    <a:pt x="20324" y="2365391"/>
                    <a:pt x="13288" y="2362477"/>
                    <a:pt x="8101" y="2357290"/>
                  </a:cubicBezTo>
                  <a:cubicBezTo>
                    <a:pt x="2914" y="2352103"/>
                    <a:pt x="0" y="2345068"/>
                    <a:pt x="0" y="2337732"/>
                  </a:cubicBezTo>
                  <a:lnTo>
                    <a:pt x="0" y="27660"/>
                  </a:lnTo>
                  <a:cubicBezTo>
                    <a:pt x="0" y="20324"/>
                    <a:pt x="2914" y="13288"/>
                    <a:pt x="8101" y="8101"/>
                  </a:cubicBezTo>
                  <a:cubicBezTo>
                    <a:pt x="13288" y="2914"/>
                    <a:pt x="20324" y="0"/>
                    <a:pt x="27660" y="0"/>
                  </a:cubicBezTo>
                  <a:close/>
                </a:path>
              </a:pathLst>
            </a:custGeom>
            <a:solidFill>
              <a:srgbClr val="E23744"/>
            </a:solidFill>
          </p:spPr>
        </p:sp>
        <p:sp>
          <p:nvSpPr>
            <p:cNvPr id="4" name="TextBox 4"/>
            <p:cNvSpPr txBox="1"/>
            <p:nvPr/>
          </p:nvSpPr>
          <p:spPr>
            <a:xfrm>
              <a:off x="0" y="-85725"/>
              <a:ext cx="3759644" cy="2451116"/>
            </a:xfrm>
            <a:prstGeom prst="rect">
              <a:avLst/>
            </a:prstGeom>
          </p:spPr>
          <p:txBody>
            <a:bodyPr lIns="50800" tIns="50800" rIns="50800" bIns="50800" rtlCol="0" anchor="ctr"/>
            <a:lstStyle/>
            <a:p>
              <a:pPr algn="ctr">
                <a:lnSpc>
                  <a:spcPts val="2808"/>
                </a:lnSpc>
              </a:pPr>
              <a:endParaRPr/>
            </a:p>
          </p:txBody>
        </p:sp>
      </p:grpSp>
      <p:sp>
        <p:nvSpPr>
          <p:cNvPr id="5" name="TextBox 5"/>
          <p:cNvSpPr txBox="1"/>
          <p:nvPr/>
        </p:nvSpPr>
        <p:spPr>
          <a:xfrm>
            <a:off x="3108424" y="26510"/>
            <a:ext cx="12071152" cy="887095"/>
          </a:xfrm>
          <a:prstGeom prst="rect">
            <a:avLst/>
          </a:prstGeom>
        </p:spPr>
        <p:txBody>
          <a:bodyPr lIns="0" tIns="0" rIns="0" bIns="0" rtlCol="0" anchor="t">
            <a:spAutoFit/>
          </a:bodyPr>
          <a:lstStyle/>
          <a:p>
            <a:pPr algn="ctr">
              <a:lnSpc>
                <a:spcPts val="7279"/>
              </a:lnSpc>
            </a:pPr>
            <a:r>
              <a:rPr lang="en-US" sz="5199">
                <a:solidFill>
                  <a:srgbClr val="E23744"/>
                </a:solidFill>
                <a:latin typeface="Canva Sans Bold"/>
              </a:rPr>
              <a:t>AI-Based Event Sorting Enhancement</a:t>
            </a:r>
          </a:p>
        </p:txBody>
      </p:sp>
      <p:sp>
        <p:nvSpPr>
          <p:cNvPr id="6" name="TextBox 6"/>
          <p:cNvSpPr txBox="1"/>
          <p:nvPr/>
        </p:nvSpPr>
        <p:spPr>
          <a:xfrm>
            <a:off x="2241550" y="1358305"/>
            <a:ext cx="14039900" cy="8990850"/>
          </a:xfrm>
          <a:prstGeom prst="rect">
            <a:avLst/>
          </a:prstGeom>
        </p:spPr>
        <p:txBody>
          <a:bodyPr lIns="0" tIns="0" rIns="0" bIns="0" rtlCol="0" anchor="t">
            <a:spAutoFit/>
          </a:bodyPr>
          <a:lstStyle/>
          <a:p>
            <a:pPr algn="l">
              <a:lnSpc>
                <a:spcPts val="2666"/>
              </a:lnSpc>
            </a:pPr>
            <a:r>
              <a:rPr lang="en-US" sz="1904">
                <a:solidFill>
                  <a:srgbClr val="FFFEFE"/>
                </a:solidFill>
                <a:latin typeface="Canva Sans"/>
              </a:rPr>
              <a:t>To improve user experience and decision-making in Zomato Live, the following AI-driven solution can be implemented:</a:t>
            </a:r>
          </a:p>
          <a:p>
            <a:pPr algn="l">
              <a:lnSpc>
                <a:spcPts val="2666"/>
              </a:lnSpc>
            </a:pPr>
            <a:r>
              <a:rPr lang="en-US" sz="1904">
                <a:solidFill>
                  <a:srgbClr val="FFFEFE"/>
                </a:solidFill>
                <a:latin typeface="Canva Sans"/>
              </a:rPr>
              <a:t>1. Real-Time Sorting Algorithm:</a:t>
            </a:r>
          </a:p>
          <a:p>
            <a:pPr marL="411184" lvl="1" indent="-205592" algn="l">
              <a:lnSpc>
                <a:spcPts val="2666"/>
              </a:lnSpc>
              <a:buFont typeface="Arial"/>
              <a:buChar char="•"/>
            </a:pPr>
            <a:r>
              <a:rPr lang="en-US" sz="1904">
                <a:solidFill>
                  <a:srgbClr val="FFFEFE"/>
                </a:solidFill>
                <a:latin typeface="Canva Sans"/>
              </a:rPr>
              <a:t>Dynamic Event Sorting: Develop an AI algorithm that sorts events based on their proximity to the current date, prioritizing earlier dates first.</a:t>
            </a:r>
          </a:p>
          <a:p>
            <a:pPr marL="411184" lvl="1" indent="-205592" algn="l">
              <a:lnSpc>
                <a:spcPts val="2666"/>
              </a:lnSpc>
              <a:buFont typeface="Arial"/>
              <a:buChar char="•"/>
            </a:pPr>
            <a:r>
              <a:rPr lang="en-US" sz="1904">
                <a:solidFill>
                  <a:srgbClr val="FFFEFE"/>
                </a:solidFill>
                <a:latin typeface="Canva Sans"/>
              </a:rPr>
              <a:t>Date Comparison: Use date comparison logic to ensure events closer to the current date are displayed prominently.</a:t>
            </a:r>
          </a:p>
          <a:p>
            <a:pPr algn="l">
              <a:lnSpc>
                <a:spcPts val="2666"/>
              </a:lnSpc>
            </a:pPr>
            <a:r>
              <a:rPr lang="en-US" sz="1904">
                <a:solidFill>
                  <a:srgbClr val="FFFEFE"/>
                </a:solidFill>
                <a:latin typeface="Canva Sans"/>
              </a:rPr>
              <a:t>2. User Context Awareness:</a:t>
            </a:r>
          </a:p>
          <a:p>
            <a:pPr marL="411184" lvl="1" indent="-205592" algn="l">
              <a:lnSpc>
                <a:spcPts val="2666"/>
              </a:lnSpc>
              <a:buFont typeface="Arial"/>
              <a:buChar char="•"/>
            </a:pPr>
            <a:r>
              <a:rPr lang="en-US" sz="1904">
                <a:solidFill>
                  <a:srgbClr val="FFFEFE"/>
                </a:solidFill>
                <a:latin typeface="Canva Sans"/>
              </a:rPr>
              <a:t>Geolocation Data: Utilize geolocation to customize event sorting based on the user's location, ensuring relevance to local time zones and preferences.</a:t>
            </a:r>
          </a:p>
          <a:p>
            <a:pPr marL="411184" lvl="1" indent="-205592" algn="l">
              <a:lnSpc>
                <a:spcPts val="2666"/>
              </a:lnSpc>
              <a:buFont typeface="Arial"/>
              <a:buChar char="•"/>
            </a:pPr>
            <a:r>
              <a:rPr lang="en-US" sz="1904">
                <a:solidFill>
                  <a:srgbClr val="FFFEFE"/>
                </a:solidFill>
                <a:latin typeface="Canva Sans"/>
              </a:rPr>
              <a:t>Personalized Preferences: Incorporate user history and preferences to prioritize events aligned with past attendance or interest.</a:t>
            </a:r>
          </a:p>
          <a:p>
            <a:pPr algn="l">
              <a:lnSpc>
                <a:spcPts val="2666"/>
              </a:lnSpc>
            </a:pPr>
            <a:r>
              <a:rPr lang="en-US" sz="1904">
                <a:solidFill>
                  <a:srgbClr val="FFFEFE"/>
                </a:solidFill>
                <a:latin typeface="Canva Sans"/>
              </a:rPr>
              <a:t>3. Enhanced Filtering Options:</a:t>
            </a:r>
          </a:p>
          <a:p>
            <a:pPr marL="411184" lvl="1" indent="-205592" algn="l">
              <a:lnSpc>
                <a:spcPts val="2666"/>
              </a:lnSpc>
              <a:buFont typeface="Arial"/>
              <a:buChar char="•"/>
            </a:pPr>
            <a:r>
              <a:rPr lang="en-US" sz="1904">
                <a:solidFill>
                  <a:srgbClr val="FFFEFE"/>
                </a:solidFill>
                <a:latin typeface="Canva Sans"/>
              </a:rPr>
              <a:t>User Controls: Provide filtering options for users to sort events by date, location, and categories such as music, food, or sports.</a:t>
            </a:r>
          </a:p>
          <a:p>
            <a:pPr marL="411184" lvl="1" indent="-205592" algn="l">
              <a:lnSpc>
                <a:spcPts val="2666"/>
              </a:lnSpc>
              <a:buFont typeface="Arial"/>
              <a:buChar char="•"/>
            </a:pPr>
            <a:r>
              <a:rPr lang="en-US" sz="1904">
                <a:solidFill>
                  <a:srgbClr val="FFFEFE"/>
                </a:solidFill>
                <a:latin typeface="Canva Sans"/>
              </a:rPr>
              <a:t>Customizable Views: Enable users to customize their event feed based on personal preferences, ensuring a tailored experience.</a:t>
            </a:r>
          </a:p>
          <a:p>
            <a:pPr algn="l">
              <a:lnSpc>
                <a:spcPts val="2666"/>
              </a:lnSpc>
            </a:pPr>
            <a:r>
              <a:rPr lang="en-US" sz="1904">
                <a:solidFill>
                  <a:srgbClr val="FFFEFE"/>
                </a:solidFill>
                <a:latin typeface="Canva Sans"/>
              </a:rPr>
              <a:t>4. Real-Time Updates and Notifications:</a:t>
            </a:r>
          </a:p>
          <a:p>
            <a:pPr marL="411184" lvl="1" indent="-205592" algn="l">
              <a:lnSpc>
                <a:spcPts val="2666"/>
              </a:lnSpc>
              <a:buFont typeface="Arial"/>
              <a:buChar char="•"/>
            </a:pPr>
            <a:r>
              <a:rPr lang="en-US" sz="1904">
                <a:solidFill>
                  <a:srgbClr val="FFFEFE"/>
                </a:solidFill>
                <a:latin typeface="Canva Sans"/>
              </a:rPr>
              <a:t>Push Notifications: Send real-time notifications to users about upcoming events based on their preferences and location.</a:t>
            </a:r>
          </a:p>
          <a:p>
            <a:pPr marL="411184" lvl="1" indent="-205592" algn="l">
              <a:lnSpc>
                <a:spcPts val="2666"/>
              </a:lnSpc>
              <a:buFont typeface="Arial"/>
              <a:buChar char="•"/>
            </a:pPr>
            <a:r>
              <a:rPr lang="en-US" sz="1904">
                <a:solidFill>
                  <a:srgbClr val="FFFEFE"/>
                </a:solidFill>
                <a:latin typeface="Canva Sans"/>
              </a:rPr>
              <a:t>In-App Alerts: Implement in-app alerts for newly added or rescheduled events, keeping users informed and engaged.</a:t>
            </a:r>
          </a:p>
          <a:p>
            <a:pPr algn="l">
              <a:lnSpc>
                <a:spcPts val="2666"/>
              </a:lnSpc>
            </a:pPr>
            <a:r>
              <a:rPr lang="en-US" sz="1904">
                <a:solidFill>
                  <a:srgbClr val="FFFEFE"/>
                </a:solidFill>
                <a:latin typeface="Canva Sans"/>
              </a:rPr>
              <a:t>5. Continuous Improvement and Feedback Loop:</a:t>
            </a:r>
          </a:p>
          <a:p>
            <a:pPr marL="411184" lvl="1" indent="-205592" algn="l">
              <a:lnSpc>
                <a:spcPts val="2666"/>
              </a:lnSpc>
              <a:buFont typeface="Arial"/>
              <a:buChar char="•"/>
            </a:pPr>
            <a:r>
              <a:rPr lang="en-US" sz="1904">
                <a:solidFill>
                  <a:srgbClr val="FFFEFE"/>
                </a:solidFill>
                <a:latin typeface="Canva Sans"/>
              </a:rPr>
              <a:t>Feedback Mechanism: Integrate a feedback system to gather user input on event sorting preferences and usability.</a:t>
            </a:r>
          </a:p>
          <a:p>
            <a:pPr marL="411184" lvl="1" indent="-205592" algn="l">
              <a:lnSpc>
                <a:spcPts val="2666"/>
              </a:lnSpc>
              <a:buFont typeface="Arial"/>
              <a:buChar char="•"/>
            </a:pPr>
            <a:r>
              <a:rPr lang="en-US" sz="1904">
                <a:solidFill>
                  <a:srgbClr val="FFFEFE"/>
                </a:solidFill>
                <a:latin typeface="Canva Sans"/>
              </a:rPr>
              <a:t>Iterative Updates: Use feedback and analytics to continuously refine the sorting algorithm and enhance user satisfaction.</a:t>
            </a:r>
          </a:p>
          <a:p>
            <a:pPr algn="l">
              <a:lnSpc>
                <a:spcPts val="2666"/>
              </a:lnSpc>
            </a:pPr>
            <a:r>
              <a:rPr lang="en-US" sz="1904">
                <a:solidFill>
                  <a:srgbClr val="FFFEFE"/>
                </a:solidFill>
                <a:latin typeface="Canva Sans"/>
              </a:rPr>
              <a:t>By implementing these AI-driven enhancements, Zomato can optimize event sorting in Zomato Live, ensuring users have a seamless experience accessing and prioritizing upcoming events based on their relevance and proximity to the current date.</a:t>
            </a:r>
          </a:p>
          <a:p>
            <a:pPr algn="l">
              <a:lnSpc>
                <a:spcPts val="2666"/>
              </a:lnSpc>
            </a:pPr>
            <a:endParaRPr lang="en-US" sz="1904">
              <a:solidFill>
                <a:srgbClr val="FFFEFE"/>
              </a:solidFill>
              <a:latin typeface="Canva Sans"/>
            </a:endParaRPr>
          </a:p>
        </p:txBody>
      </p:sp>
    </p:spTree>
  </p:cSld>
  <p:clrMapOvr>
    <a:masterClrMapping/>
  </p:clrMapOvr>
  <p:transition spd="slow">
    <p:wipe/>
    <p:sndAc>
      <p:stSnd>
        <p:snd r:embed="rId2" name="wind.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70621" y="2698921"/>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 name="Group 3"/>
          <p:cNvGrpSpPr/>
          <p:nvPr/>
        </p:nvGrpSpPr>
        <p:grpSpPr>
          <a:xfrm>
            <a:off x="-3296226" y="-1688001"/>
            <a:ext cx="7115827" cy="71158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3744"/>
            </a:solidFill>
          </p:spPr>
        </p:sp>
        <p:sp>
          <p:nvSpPr>
            <p:cNvPr id="5" name="TextBox 5"/>
            <p:cNvSpPr txBox="1"/>
            <p:nvPr/>
          </p:nvSpPr>
          <p:spPr>
            <a:xfrm>
              <a:off x="76200" y="-9525"/>
              <a:ext cx="660400" cy="746125"/>
            </a:xfrm>
            <a:prstGeom prst="rect">
              <a:avLst/>
            </a:prstGeom>
          </p:spPr>
          <p:txBody>
            <a:bodyPr lIns="50800" tIns="50800" rIns="50800" bIns="50800" rtlCol="0" anchor="ctr"/>
            <a:lstStyle/>
            <a:p>
              <a:pPr algn="ctr">
                <a:lnSpc>
                  <a:spcPts val="2808"/>
                </a:lnSpc>
              </a:pPr>
              <a:endParaRPr/>
            </a:p>
          </p:txBody>
        </p:sp>
      </p:grpSp>
      <p:grpSp>
        <p:nvGrpSpPr>
          <p:cNvPr id="6" name="Group 6"/>
          <p:cNvGrpSpPr/>
          <p:nvPr/>
        </p:nvGrpSpPr>
        <p:grpSpPr>
          <a:xfrm>
            <a:off x="11000969" y="5427826"/>
            <a:ext cx="10389415" cy="103894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3744"/>
            </a:solidFill>
          </p:spPr>
        </p:sp>
        <p:sp>
          <p:nvSpPr>
            <p:cNvPr id="8" name="TextBox 8"/>
            <p:cNvSpPr txBox="1"/>
            <p:nvPr/>
          </p:nvSpPr>
          <p:spPr>
            <a:xfrm>
              <a:off x="76200" y="-9525"/>
              <a:ext cx="660400" cy="746125"/>
            </a:xfrm>
            <a:prstGeom prst="rect">
              <a:avLst/>
            </a:prstGeom>
          </p:spPr>
          <p:txBody>
            <a:bodyPr lIns="50800" tIns="50800" rIns="50800" bIns="50800" rtlCol="0" anchor="ctr"/>
            <a:lstStyle/>
            <a:p>
              <a:pPr algn="ctr">
                <a:lnSpc>
                  <a:spcPts val="2808"/>
                </a:lnSpc>
              </a:pPr>
              <a:endParaRPr/>
            </a:p>
          </p:txBody>
        </p:sp>
      </p:grpSp>
      <p:sp>
        <p:nvSpPr>
          <p:cNvPr id="9" name="TextBox 9"/>
          <p:cNvSpPr txBox="1"/>
          <p:nvPr/>
        </p:nvSpPr>
        <p:spPr>
          <a:xfrm>
            <a:off x="12645389" y="7708564"/>
            <a:ext cx="5443389" cy="2380615"/>
          </a:xfrm>
          <a:prstGeom prst="rect">
            <a:avLst/>
          </a:prstGeom>
        </p:spPr>
        <p:txBody>
          <a:bodyPr lIns="0" tIns="0" rIns="0" bIns="0" rtlCol="0" anchor="t">
            <a:spAutoFit/>
          </a:bodyPr>
          <a:lstStyle/>
          <a:p>
            <a:pPr algn="r">
              <a:lnSpc>
                <a:spcPts val="4759"/>
              </a:lnSpc>
            </a:pPr>
            <a:r>
              <a:rPr lang="en-US" sz="3399">
                <a:solidFill>
                  <a:srgbClr val="FFFEFE"/>
                </a:solidFill>
                <a:latin typeface="Canva Sans"/>
              </a:rPr>
              <a:t>Best Regards</a:t>
            </a:r>
          </a:p>
          <a:p>
            <a:pPr algn="r">
              <a:lnSpc>
                <a:spcPts val="4759"/>
              </a:lnSpc>
            </a:pPr>
            <a:r>
              <a:rPr lang="en-US" sz="3399">
                <a:solidFill>
                  <a:srgbClr val="FFFEFE"/>
                </a:solidFill>
                <a:latin typeface="Canva Sans"/>
              </a:rPr>
              <a:t>Pratiksha Thorat</a:t>
            </a:r>
          </a:p>
          <a:p>
            <a:pPr algn="r">
              <a:lnSpc>
                <a:spcPts val="4759"/>
              </a:lnSpc>
            </a:pPr>
            <a:r>
              <a:rPr lang="en-US" sz="3399">
                <a:solidFill>
                  <a:srgbClr val="FFFEFE"/>
                </a:solidFill>
                <a:latin typeface="Canva Sans"/>
              </a:rPr>
              <a:t>pratikshafiske@gmail.com</a:t>
            </a:r>
          </a:p>
          <a:p>
            <a:pPr algn="r">
              <a:lnSpc>
                <a:spcPts val="4759"/>
              </a:lnSpc>
            </a:pPr>
            <a:r>
              <a:rPr lang="en-US" sz="3399">
                <a:solidFill>
                  <a:srgbClr val="FFFEFE"/>
                </a:solidFill>
                <a:latin typeface="Canva Sans"/>
              </a:rPr>
              <a:t>+91-9307322092</a:t>
            </a:r>
          </a:p>
        </p:txBody>
      </p:sp>
    </p:spTree>
  </p:cSld>
  <p:clrMapOvr>
    <a:masterClrMapping/>
  </p:clrMapOvr>
  <p:transition spd="slow">
    <p:wipe/>
    <p:sndAc>
      <p:stSnd>
        <p:snd r:embed="rId2" name="wind.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51468" y="2333018"/>
            <a:ext cx="8852934" cy="4466079"/>
          </a:xfrm>
          <a:prstGeom prst="rect">
            <a:avLst/>
          </a:prstGeom>
        </p:spPr>
        <p:txBody>
          <a:bodyPr lIns="0" tIns="0" rIns="0" bIns="0" rtlCol="0" anchor="t">
            <a:spAutoFit/>
          </a:bodyPr>
          <a:lstStyle/>
          <a:p>
            <a:pPr algn="l">
              <a:lnSpc>
                <a:spcPts val="2736"/>
              </a:lnSpc>
            </a:pPr>
            <a:r>
              <a:rPr lang="en-US" sz="1710">
                <a:solidFill>
                  <a:srgbClr val="231F20">
                    <a:alpha val="84706"/>
                  </a:srgbClr>
                </a:solidFill>
                <a:latin typeface="Poppins"/>
              </a:rPr>
              <a:t>Zomato (/zoʊmɑːtoʊ/) is an Indian multinational company that aggregates restaurants and provides food delivery services. Founded by Deepinder Goyal and Pankaj Chaddah in 2008, Zomato offers restaurant information, menus, user reviews, and food delivery from partner restaurants in over 1,000 Indian cities and towns as of 2022–23. In 2024, Zomato remains a leading food delivery and restaurant aggregator, headquartered in Gurugram, India, and operating in key markets like India, UAE, and Australia. Their comprehensive services include food delivery, restaurant discovery, online ordering, table reservations, and Zomato Pro membership for exclusive benefits. They also provide grocery delivery and gourmet food options through Zomato Market. Leveraging AI, they deliver personalized recommendations, optimize delivery routes, and enhance customer support with AI chatbots. Advanced analytics drive their strategic decisions, solidifying their market position against competitors like Swiggy and Uber Eats.</a:t>
            </a:r>
          </a:p>
        </p:txBody>
      </p:sp>
      <p:sp>
        <p:nvSpPr>
          <p:cNvPr id="3" name="TextBox 3"/>
          <p:cNvSpPr txBox="1"/>
          <p:nvPr/>
        </p:nvSpPr>
        <p:spPr>
          <a:xfrm>
            <a:off x="8751468" y="847725"/>
            <a:ext cx="8550831" cy="1151890"/>
          </a:xfrm>
          <a:prstGeom prst="rect">
            <a:avLst/>
          </a:prstGeom>
        </p:spPr>
        <p:txBody>
          <a:bodyPr lIns="0" tIns="0" rIns="0" bIns="0" rtlCol="0" anchor="t">
            <a:spAutoFit/>
          </a:bodyPr>
          <a:lstStyle/>
          <a:p>
            <a:pPr algn="l">
              <a:lnSpc>
                <a:spcPts val="8959"/>
              </a:lnSpc>
            </a:pPr>
            <a:r>
              <a:rPr lang="en-US" sz="6399">
                <a:solidFill>
                  <a:srgbClr val="E23744"/>
                </a:solidFill>
                <a:latin typeface="Poppins Semi-Bold"/>
              </a:rPr>
              <a:t>Story About zomato</a:t>
            </a:r>
          </a:p>
        </p:txBody>
      </p:sp>
      <p:sp>
        <p:nvSpPr>
          <p:cNvPr id="4" name="TextBox 4"/>
          <p:cNvSpPr txBox="1"/>
          <p:nvPr/>
        </p:nvSpPr>
        <p:spPr>
          <a:xfrm>
            <a:off x="8902520" y="6999122"/>
            <a:ext cx="1568776" cy="651510"/>
          </a:xfrm>
          <a:prstGeom prst="rect">
            <a:avLst/>
          </a:prstGeom>
        </p:spPr>
        <p:txBody>
          <a:bodyPr lIns="0" tIns="0" rIns="0" bIns="0" rtlCol="0" anchor="t">
            <a:spAutoFit/>
          </a:bodyPr>
          <a:lstStyle/>
          <a:p>
            <a:pPr algn="l">
              <a:lnSpc>
                <a:spcPts val="5040"/>
              </a:lnSpc>
            </a:pPr>
            <a:r>
              <a:rPr lang="en-US" sz="3600">
                <a:solidFill>
                  <a:srgbClr val="E23744"/>
                </a:solidFill>
                <a:latin typeface="Poppins Medium"/>
              </a:rPr>
              <a:t>Vision</a:t>
            </a:r>
          </a:p>
        </p:txBody>
      </p:sp>
      <p:sp>
        <p:nvSpPr>
          <p:cNvPr id="5" name="TextBox 5"/>
          <p:cNvSpPr txBox="1"/>
          <p:nvPr/>
        </p:nvSpPr>
        <p:spPr>
          <a:xfrm>
            <a:off x="8902520" y="7875257"/>
            <a:ext cx="3902110" cy="642619"/>
          </a:xfrm>
          <a:prstGeom prst="rect">
            <a:avLst/>
          </a:prstGeom>
        </p:spPr>
        <p:txBody>
          <a:bodyPr lIns="0" tIns="0" rIns="0" bIns="0" rtlCol="0" anchor="t">
            <a:spAutoFit/>
          </a:bodyPr>
          <a:lstStyle/>
          <a:p>
            <a:pPr algn="l">
              <a:lnSpc>
                <a:spcPts val="2560"/>
              </a:lnSpc>
            </a:pPr>
            <a:r>
              <a:rPr lang="en-US" sz="1600">
                <a:solidFill>
                  <a:srgbClr val="545454"/>
                </a:solidFill>
                <a:latin typeface="Poppins"/>
              </a:rPr>
              <a:t>Zomato help users find good places to eat anywhere in the world.</a:t>
            </a:r>
          </a:p>
        </p:txBody>
      </p:sp>
      <p:sp>
        <p:nvSpPr>
          <p:cNvPr id="6" name="TextBox 6"/>
          <p:cNvSpPr txBox="1"/>
          <p:nvPr/>
        </p:nvSpPr>
        <p:spPr>
          <a:xfrm>
            <a:off x="13389435" y="6999122"/>
            <a:ext cx="1842855" cy="651510"/>
          </a:xfrm>
          <a:prstGeom prst="rect">
            <a:avLst/>
          </a:prstGeom>
        </p:spPr>
        <p:txBody>
          <a:bodyPr lIns="0" tIns="0" rIns="0" bIns="0" rtlCol="0" anchor="t">
            <a:spAutoFit/>
          </a:bodyPr>
          <a:lstStyle/>
          <a:p>
            <a:pPr algn="l">
              <a:lnSpc>
                <a:spcPts val="5040"/>
              </a:lnSpc>
            </a:pPr>
            <a:r>
              <a:rPr lang="en-US" sz="3600">
                <a:solidFill>
                  <a:srgbClr val="E23744"/>
                </a:solidFill>
                <a:latin typeface="Poppins Medium"/>
              </a:rPr>
              <a:t>Mission</a:t>
            </a:r>
          </a:p>
        </p:txBody>
      </p:sp>
      <p:sp>
        <p:nvSpPr>
          <p:cNvPr id="7" name="TextBox 7"/>
          <p:cNvSpPr txBox="1"/>
          <p:nvPr/>
        </p:nvSpPr>
        <p:spPr>
          <a:xfrm>
            <a:off x="13389435" y="7875257"/>
            <a:ext cx="3869865" cy="1614169"/>
          </a:xfrm>
          <a:prstGeom prst="rect">
            <a:avLst/>
          </a:prstGeom>
        </p:spPr>
        <p:txBody>
          <a:bodyPr lIns="0" tIns="0" rIns="0" bIns="0" rtlCol="0" anchor="t">
            <a:spAutoFit/>
          </a:bodyPr>
          <a:lstStyle/>
          <a:p>
            <a:pPr algn="l">
              <a:lnSpc>
                <a:spcPts val="2560"/>
              </a:lnSpc>
            </a:pPr>
            <a:r>
              <a:rPr lang="en-US" sz="1600">
                <a:solidFill>
                  <a:srgbClr val="545454"/>
                </a:solidFill>
                <a:latin typeface="Poppins"/>
              </a:rPr>
              <a:t>Zomato's ensure that nobody has a bad meal by helping users discover great places to eat and enabling restaurants to provide better experiences.</a:t>
            </a:r>
          </a:p>
        </p:txBody>
      </p:sp>
      <p:grpSp>
        <p:nvGrpSpPr>
          <p:cNvPr id="8" name="Group 8"/>
          <p:cNvGrpSpPr/>
          <p:nvPr/>
        </p:nvGrpSpPr>
        <p:grpSpPr>
          <a:xfrm>
            <a:off x="0" y="0"/>
            <a:ext cx="4057650" cy="10301644"/>
            <a:chOff x="0" y="0"/>
            <a:chExt cx="1068681" cy="2713190"/>
          </a:xfrm>
        </p:grpSpPr>
        <p:sp>
          <p:nvSpPr>
            <p:cNvPr id="9" name="Freeform 9"/>
            <p:cNvSpPr/>
            <p:nvPr/>
          </p:nvSpPr>
          <p:spPr>
            <a:xfrm>
              <a:off x="0" y="0"/>
              <a:ext cx="1068681" cy="2713190"/>
            </a:xfrm>
            <a:custGeom>
              <a:avLst/>
              <a:gdLst/>
              <a:ahLst/>
              <a:cxnLst/>
              <a:rect l="l" t="t" r="r" b="b"/>
              <a:pathLst>
                <a:path w="1068681" h="2713190">
                  <a:moveTo>
                    <a:pt x="0" y="0"/>
                  </a:moveTo>
                  <a:lnTo>
                    <a:pt x="1068681" y="0"/>
                  </a:lnTo>
                  <a:lnTo>
                    <a:pt x="1068681" y="2713190"/>
                  </a:lnTo>
                  <a:lnTo>
                    <a:pt x="0" y="2713190"/>
                  </a:lnTo>
                  <a:close/>
                </a:path>
              </a:pathLst>
            </a:custGeom>
            <a:solidFill>
              <a:srgbClr val="E23744"/>
            </a:solidFill>
          </p:spPr>
        </p:sp>
        <p:sp>
          <p:nvSpPr>
            <p:cNvPr id="10" name="TextBox 10"/>
            <p:cNvSpPr txBox="1"/>
            <p:nvPr/>
          </p:nvSpPr>
          <p:spPr>
            <a:xfrm>
              <a:off x="0" y="-95250"/>
              <a:ext cx="1068681" cy="2808440"/>
            </a:xfrm>
            <a:prstGeom prst="rect">
              <a:avLst/>
            </a:prstGeom>
          </p:spPr>
          <p:txBody>
            <a:bodyPr lIns="50800" tIns="50800" rIns="50800" bIns="50800" rtlCol="0" anchor="ctr"/>
            <a:lstStyle/>
            <a:p>
              <a:pPr algn="ctr">
                <a:lnSpc>
                  <a:spcPts val="3541"/>
                </a:lnSpc>
              </a:pPr>
              <a:endParaRPr/>
            </a:p>
          </p:txBody>
        </p:sp>
      </p:grpSp>
      <p:sp>
        <p:nvSpPr>
          <p:cNvPr id="11" name="Freeform 11"/>
          <p:cNvSpPr/>
          <p:nvPr/>
        </p:nvSpPr>
        <p:spPr>
          <a:xfrm>
            <a:off x="0" y="1503407"/>
            <a:ext cx="7428761" cy="7280186"/>
          </a:xfrm>
          <a:custGeom>
            <a:avLst/>
            <a:gdLst/>
            <a:ahLst/>
            <a:cxnLst/>
            <a:rect l="l" t="t" r="r" b="b"/>
            <a:pathLst>
              <a:path w="7428761" h="7280186">
                <a:moveTo>
                  <a:pt x="0" y="0"/>
                </a:moveTo>
                <a:lnTo>
                  <a:pt x="7428761" y="0"/>
                </a:lnTo>
                <a:lnTo>
                  <a:pt x="7428761" y="7280186"/>
                </a:lnTo>
                <a:lnTo>
                  <a:pt x="0" y="728018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ransition spd="slow">
    <p:wipe/>
    <p:sndAc>
      <p:stSnd>
        <p:snd r:embed="rId2" name="wind.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3498" y="5143500"/>
            <a:ext cx="4057901" cy="4018943"/>
            <a:chOff x="0" y="0"/>
            <a:chExt cx="1481056" cy="1466837"/>
          </a:xfrm>
        </p:grpSpPr>
        <p:sp>
          <p:nvSpPr>
            <p:cNvPr id="3" name="Freeform 3"/>
            <p:cNvSpPr/>
            <p:nvPr/>
          </p:nvSpPr>
          <p:spPr>
            <a:xfrm>
              <a:off x="0" y="0"/>
              <a:ext cx="1481056" cy="1466837"/>
            </a:xfrm>
            <a:custGeom>
              <a:avLst/>
              <a:gdLst/>
              <a:ahLst/>
              <a:cxnLst/>
              <a:rect l="l" t="t" r="r" b="b"/>
              <a:pathLst>
                <a:path w="1481056" h="1466837">
                  <a:moveTo>
                    <a:pt x="0" y="0"/>
                  </a:moveTo>
                  <a:lnTo>
                    <a:pt x="1481056" y="0"/>
                  </a:lnTo>
                  <a:lnTo>
                    <a:pt x="1481056" y="1466837"/>
                  </a:lnTo>
                  <a:lnTo>
                    <a:pt x="0" y="1466837"/>
                  </a:lnTo>
                  <a:close/>
                </a:path>
              </a:pathLst>
            </a:custGeom>
            <a:solidFill>
              <a:srgbClr val="E23744"/>
            </a:solidFill>
          </p:spPr>
        </p:sp>
      </p:grpSp>
      <p:grpSp>
        <p:nvGrpSpPr>
          <p:cNvPr id="4" name="Group 4"/>
          <p:cNvGrpSpPr/>
          <p:nvPr/>
        </p:nvGrpSpPr>
        <p:grpSpPr>
          <a:xfrm>
            <a:off x="13201399" y="5143500"/>
            <a:ext cx="4057901" cy="4018943"/>
            <a:chOff x="0" y="0"/>
            <a:chExt cx="1481056" cy="1466837"/>
          </a:xfrm>
        </p:grpSpPr>
        <p:sp>
          <p:nvSpPr>
            <p:cNvPr id="5" name="Freeform 5"/>
            <p:cNvSpPr/>
            <p:nvPr/>
          </p:nvSpPr>
          <p:spPr>
            <a:xfrm>
              <a:off x="0" y="0"/>
              <a:ext cx="1481056" cy="1466837"/>
            </a:xfrm>
            <a:custGeom>
              <a:avLst/>
              <a:gdLst/>
              <a:ahLst/>
              <a:cxnLst/>
              <a:rect l="l" t="t" r="r" b="b"/>
              <a:pathLst>
                <a:path w="1481056" h="1466837">
                  <a:moveTo>
                    <a:pt x="0" y="0"/>
                  </a:moveTo>
                  <a:lnTo>
                    <a:pt x="1481056" y="0"/>
                  </a:lnTo>
                  <a:lnTo>
                    <a:pt x="1481056" y="1466837"/>
                  </a:lnTo>
                  <a:lnTo>
                    <a:pt x="0" y="1466837"/>
                  </a:lnTo>
                  <a:close/>
                </a:path>
              </a:pathLst>
            </a:custGeom>
            <a:solidFill>
              <a:srgbClr val="E23744"/>
            </a:solidFill>
          </p:spPr>
        </p:sp>
      </p:grpSp>
      <p:grpSp>
        <p:nvGrpSpPr>
          <p:cNvPr id="6" name="Group 6"/>
          <p:cNvGrpSpPr/>
          <p:nvPr/>
        </p:nvGrpSpPr>
        <p:grpSpPr>
          <a:xfrm>
            <a:off x="9143498" y="1124557"/>
            <a:ext cx="4057901" cy="4018943"/>
            <a:chOff x="0" y="0"/>
            <a:chExt cx="1481056" cy="1466837"/>
          </a:xfrm>
        </p:grpSpPr>
        <p:sp>
          <p:nvSpPr>
            <p:cNvPr id="7" name="Freeform 7"/>
            <p:cNvSpPr/>
            <p:nvPr/>
          </p:nvSpPr>
          <p:spPr>
            <a:xfrm>
              <a:off x="0" y="0"/>
              <a:ext cx="1481056" cy="1466837"/>
            </a:xfrm>
            <a:custGeom>
              <a:avLst/>
              <a:gdLst/>
              <a:ahLst/>
              <a:cxnLst/>
              <a:rect l="l" t="t" r="r" b="b"/>
              <a:pathLst>
                <a:path w="1481056" h="1466837">
                  <a:moveTo>
                    <a:pt x="0" y="0"/>
                  </a:moveTo>
                  <a:lnTo>
                    <a:pt x="1481056" y="0"/>
                  </a:lnTo>
                  <a:lnTo>
                    <a:pt x="1481056" y="1466837"/>
                  </a:lnTo>
                  <a:lnTo>
                    <a:pt x="0" y="1466837"/>
                  </a:lnTo>
                  <a:close/>
                </a:path>
              </a:pathLst>
            </a:custGeom>
            <a:solidFill>
              <a:srgbClr val="E23744"/>
            </a:solidFill>
          </p:spPr>
        </p:sp>
      </p:grpSp>
      <p:grpSp>
        <p:nvGrpSpPr>
          <p:cNvPr id="8" name="Group 8"/>
          <p:cNvGrpSpPr/>
          <p:nvPr/>
        </p:nvGrpSpPr>
        <p:grpSpPr>
          <a:xfrm>
            <a:off x="13201399" y="1124557"/>
            <a:ext cx="4057901" cy="4018943"/>
            <a:chOff x="0" y="0"/>
            <a:chExt cx="1481056" cy="1466837"/>
          </a:xfrm>
        </p:grpSpPr>
        <p:sp>
          <p:nvSpPr>
            <p:cNvPr id="9" name="Freeform 9"/>
            <p:cNvSpPr/>
            <p:nvPr/>
          </p:nvSpPr>
          <p:spPr>
            <a:xfrm>
              <a:off x="0" y="0"/>
              <a:ext cx="1481056" cy="1466837"/>
            </a:xfrm>
            <a:custGeom>
              <a:avLst/>
              <a:gdLst/>
              <a:ahLst/>
              <a:cxnLst/>
              <a:rect l="l" t="t" r="r" b="b"/>
              <a:pathLst>
                <a:path w="1481056" h="1466837">
                  <a:moveTo>
                    <a:pt x="0" y="0"/>
                  </a:moveTo>
                  <a:lnTo>
                    <a:pt x="1481056" y="0"/>
                  </a:lnTo>
                  <a:lnTo>
                    <a:pt x="1481056" y="1466837"/>
                  </a:lnTo>
                  <a:lnTo>
                    <a:pt x="0" y="1466837"/>
                  </a:lnTo>
                  <a:close/>
                </a:path>
              </a:pathLst>
            </a:custGeom>
            <a:solidFill>
              <a:srgbClr val="E23744"/>
            </a:solidFill>
          </p:spPr>
        </p:sp>
      </p:grpSp>
      <p:sp>
        <p:nvSpPr>
          <p:cNvPr id="10" name="Freeform 10"/>
          <p:cNvSpPr/>
          <p:nvPr/>
        </p:nvSpPr>
        <p:spPr>
          <a:xfrm>
            <a:off x="840254" y="4666295"/>
            <a:ext cx="6505073" cy="5618018"/>
          </a:xfrm>
          <a:custGeom>
            <a:avLst/>
            <a:gdLst/>
            <a:ahLst/>
            <a:cxnLst/>
            <a:rect l="l" t="t" r="r" b="b"/>
            <a:pathLst>
              <a:path w="6505073" h="5618018">
                <a:moveTo>
                  <a:pt x="0" y="0"/>
                </a:moveTo>
                <a:lnTo>
                  <a:pt x="6505073" y="0"/>
                </a:lnTo>
                <a:lnTo>
                  <a:pt x="6505073" y="5618018"/>
                </a:lnTo>
                <a:lnTo>
                  <a:pt x="0" y="561801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10768699" y="1773917"/>
            <a:ext cx="807498" cy="787311"/>
          </a:xfrm>
          <a:custGeom>
            <a:avLst/>
            <a:gdLst/>
            <a:ahLst/>
            <a:cxnLst/>
            <a:rect l="l" t="t" r="r" b="b"/>
            <a:pathLst>
              <a:path w="807498" h="787311">
                <a:moveTo>
                  <a:pt x="0" y="0"/>
                </a:moveTo>
                <a:lnTo>
                  <a:pt x="807499" y="0"/>
                </a:lnTo>
                <a:lnTo>
                  <a:pt x="807499" y="787311"/>
                </a:lnTo>
                <a:lnTo>
                  <a:pt x="0" y="78731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14817948" y="5852672"/>
            <a:ext cx="824802" cy="787311"/>
          </a:xfrm>
          <a:custGeom>
            <a:avLst/>
            <a:gdLst/>
            <a:ahLst/>
            <a:cxnLst/>
            <a:rect l="l" t="t" r="r" b="b"/>
            <a:pathLst>
              <a:path w="824802" h="787311">
                <a:moveTo>
                  <a:pt x="0" y="0"/>
                </a:moveTo>
                <a:lnTo>
                  <a:pt x="824803" y="0"/>
                </a:lnTo>
                <a:lnTo>
                  <a:pt x="824803" y="787311"/>
                </a:lnTo>
                <a:lnTo>
                  <a:pt x="0" y="78731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Freeform 13"/>
          <p:cNvSpPr/>
          <p:nvPr/>
        </p:nvSpPr>
        <p:spPr>
          <a:xfrm>
            <a:off x="10722261" y="5719022"/>
            <a:ext cx="900374" cy="1054611"/>
          </a:xfrm>
          <a:custGeom>
            <a:avLst/>
            <a:gdLst/>
            <a:ahLst/>
            <a:cxnLst/>
            <a:rect l="l" t="t" r="r" b="b"/>
            <a:pathLst>
              <a:path w="900374" h="1054611">
                <a:moveTo>
                  <a:pt x="0" y="0"/>
                </a:moveTo>
                <a:lnTo>
                  <a:pt x="900374" y="0"/>
                </a:lnTo>
                <a:lnTo>
                  <a:pt x="900374" y="1054611"/>
                </a:lnTo>
                <a:lnTo>
                  <a:pt x="0" y="105461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4" name="Freeform 14"/>
          <p:cNvSpPr/>
          <p:nvPr/>
        </p:nvSpPr>
        <p:spPr>
          <a:xfrm>
            <a:off x="14682488" y="1948328"/>
            <a:ext cx="1244840" cy="714227"/>
          </a:xfrm>
          <a:custGeom>
            <a:avLst/>
            <a:gdLst/>
            <a:ahLst/>
            <a:cxnLst/>
            <a:rect l="l" t="t" r="r" b="b"/>
            <a:pathLst>
              <a:path w="1244840" h="714227">
                <a:moveTo>
                  <a:pt x="0" y="0"/>
                </a:moveTo>
                <a:lnTo>
                  <a:pt x="1244840" y="0"/>
                </a:lnTo>
                <a:lnTo>
                  <a:pt x="1244840" y="714227"/>
                </a:lnTo>
                <a:lnTo>
                  <a:pt x="0" y="71422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5" name="TextBox 15"/>
          <p:cNvSpPr txBox="1"/>
          <p:nvPr/>
        </p:nvSpPr>
        <p:spPr>
          <a:xfrm>
            <a:off x="717797" y="1047750"/>
            <a:ext cx="8425701" cy="3434600"/>
          </a:xfrm>
          <a:prstGeom prst="rect">
            <a:avLst/>
          </a:prstGeom>
        </p:spPr>
        <p:txBody>
          <a:bodyPr lIns="0" tIns="0" rIns="0" bIns="0" rtlCol="0" anchor="t">
            <a:spAutoFit/>
          </a:bodyPr>
          <a:lstStyle/>
          <a:p>
            <a:pPr algn="l">
              <a:lnSpc>
                <a:spcPts val="2493"/>
              </a:lnSpc>
            </a:pPr>
            <a:r>
              <a:rPr lang="en-US" sz="1558">
                <a:solidFill>
                  <a:srgbClr val="545454">
                    <a:alpha val="84706"/>
                  </a:srgbClr>
                </a:solidFill>
                <a:latin typeface="Poppins"/>
              </a:rPr>
              <a:t>At Zomato, they offer a digital platform for food delivery, restaurant discovery, online ordering, and table reservations. Their Zomato Pro membership provides exclusive discounts and benefits. They also deliver groceries and specialty food items through Zomato Market. Leveraging AI, they personalize recommendations, optimize delivery routes, and enhance customer support with chatbots. Additionally, they provide a live feature offering a curated selection of premium events, including festivals, concerts, and tours. Moreover, through their subsidiary company Blinkit, accessible via the Zomato app, they offer grocery delivery services, expanding their convenience and service offerings to customers. Advanced analytics drive their strategic decisions, ensuring an exceptional user experience and maintaining their leadership in the market.</a:t>
            </a:r>
          </a:p>
        </p:txBody>
      </p:sp>
      <p:sp>
        <p:nvSpPr>
          <p:cNvPr id="16" name="TextBox 16"/>
          <p:cNvSpPr txBox="1"/>
          <p:nvPr/>
        </p:nvSpPr>
        <p:spPr>
          <a:xfrm>
            <a:off x="717797" y="-27333"/>
            <a:ext cx="8425701" cy="1151890"/>
          </a:xfrm>
          <a:prstGeom prst="rect">
            <a:avLst/>
          </a:prstGeom>
        </p:spPr>
        <p:txBody>
          <a:bodyPr lIns="0" tIns="0" rIns="0" bIns="0" rtlCol="0" anchor="t">
            <a:spAutoFit/>
          </a:bodyPr>
          <a:lstStyle/>
          <a:p>
            <a:pPr algn="l">
              <a:lnSpc>
                <a:spcPts val="8959"/>
              </a:lnSpc>
            </a:pPr>
            <a:r>
              <a:rPr lang="en-US" sz="6399">
                <a:solidFill>
                  <a:srgbClr val="151517"/>
                </a:solidFill>
                <a:latin typeface="Poppins Semi-Bold"/>
              </a:rPr>
              <a:t>What zomato Do</a:t>
            </a:r>
          </a:p>
        </p:txBody>
      </p:sp>
      <p:sp>
        <p:nvSpPr>
          <p:cNvPr id="17" name="TextBox 17"/>
          <p:cNvSpPr txBox="1"/>
          <p:nvPr/>
        </p:nvSpPr>
        <p:spPr>
          <a:xfrm>
            <a:off x="9790766" y="6852568"/>
            <a:ext cx="2763366" cy="424815"/>
          </a:xfrm>
          <a:prstGeom prst="rect">
            <a:avLst/>
          </a:prstGeom>
        </p:spPr>
        <p:txBody>
          <a:bodyPr lIns="0" tIns="0" rIns="0" bIns="0" rtlCol="0" anchor="t">
            <a:spAutoFit/>
          </a:bodyPr>
          <a:lstStyle/>
          <a:p>
            <a:pPr algn="ctr">
              <a:lnSpc>
                <a:spcPts val="3359"/>
              </a:lnSpc>
            </a:pPr>
            <a:r>
              <a:rPr lang="en-US" sz="2400">
                <a:solidFill>
                  <a:srgbClr val="D9D9D9"/>
                </a:solidFill>
                <a:latin typeface="Poppins Medium"/>
              </a:rPr>
              <a:t>Dining</a:t>
            </a:r>
          </a:p>
        </p:txBody>
      </p:sp>
      <p:sp>
        <p:nvSpPr>
          <p:cNvPr id="18" name="TextBox 18"/>
          <p:cNvSpPr txBox="1"/>
          <p:nvPr/>
        </p:nvSpPr>
        <p:spPr>
          <a:xfrm>
            <a:off x="9477016" y="7191658"/>
            <a:ext cx="3390865" cy="1765554"/>
          </a:xfrm>
          <a:prstGeom prst="rect">
            <a:avLst/>
          </a:prstGeom>
        </p:spPr>
        <p:txBody>
          <a:bodyPr lIns="0" tIns="0" rIns="0" bIns="0" rtlCol="0" anchor="t">
            <a:spAutoFit/>
          </a:bodyPr>
          <a:lstStyle/>
          <a:p>
            <a:pPr algn="ctr">
              <a:lnSpc>
                <a:spcPts val="2808"/>
              </a:lnSpc>
            </a:pPr>
            <a:r>
              <a:rPr lang="en-US" sz="1800">
                <a:solidFill>
                  <a:srgbClr val="FFFEFE"/>
                </a:solidFill>
                <a:latin typeface="Poppins"/>
              </a:rPr>
              <a:t>A table booking service that allows its users to make, modify and cancel bookings, at a restaurant they wish to dine in</a:t>
            </a:r>
          </a:p>
        </p:txBody>
      </p:sp>
      <p:sp>
        <p:nvSpPr>
          <p:cNvPr id="19" name="TextBox 19"/>
          <p:cNvSpPr txBox="1"/>
          <p:nvPr/>
        </p:nvSpPr>
        <p:spPr>
          <a:xfrm>
            <a:off x="14090801" y="2900680"/>
            <a:ext cx="2279097" cy="424815"/>
          </a:xfrm>
          <a:prstGeom prst="rect">
            <a:avLst/>
          </a:prstGeom>
        </p:spPr>
        <p:txBody>
          <a:bodyPr lIns="0" tIns="0" rIns="0" bIns="0" rtlCol="0" anchor="t">
            <a:spAutoFit/>
          </a:bodyPr>
          <a:lstStyle/>
          <a:p>
            <a:pPr algn="ctr">
              <a:lnSpc>
                <a:spcPts val="3359"/>
              </a:lnSpc>
            </a:pPr>
            <a:r>
              <a:rPr lang="en-US" sz="2400">
                <a:solidFill>
                  <a:srgbClr val="D9D9D9"/>
                </a:solidFill>
                <a:latin typeface="Poppins Medium"/>
              </a:rPr>
              <a:t>zomato LIVE</a:t>
            </a:r>
          </a:p>
        </p:txBody>
      </p:sp>
      <p:sp>
        <p:nvSpPr>
          <p:cNvPr id="20" name="TextBox 20"/>
          <p:cNvSpPr txBox="1"/>
          <p:nvPr/>
        </p:nvSpPr>
        <p:spPr>
          <a:xfrm>
            <a:off x="13609475" y="7530730"/>
            <a:ext cx="3390865" cy="1060704"/>
          </a:xfrm>
          <a:prstGeom prst="rect">
            <a:avLst/>
          </a:prstGeom>
        </p:spPr>
        <p:txBody>
          <a:bodyPr lIns="0" tIns="0" rIns="0" bIns="0" rtlCol="0" anchor="t">
            <a:spAutoFit/>
          </a:bodyPr>
          <a:lstStyle/>
          <a:p>
            <a:pPr algn="ctr">
              <a:lnSpc>
                <a:spcPts val="2808"/>
              </a:lnSpc>
            </a:pPr>
            <a:r>
              <a:rPr lang="en-US" sz="1800">
                <a:solidFill>
                  <a:srgbClr val="FFFEFE"/>
                </a:solidFill>
                <a:latin typeface="Poppins"/>
              </a:rPr>
              <a:t>It has a link to blinkit(Subsider company) to explore &amp; buy groceries. </a:t>
            </a:r>
          </a:p>
        </p:txBody>
      </p:sp>
      <p:sp>
        <p:nvSpPr>
          <p:cNvPr id="21" name="TextBox 21"/>
          <p:cNvSpPr txBox="1"/>
          <p:nvPr/>
        </p:nvSpPr>
        <p:spPr>
          <a:xfrm>
            <a:off x="9790766" y="2833625"/>
            <a:ext cx="2763366" cy="424815"/>
          </a:xfrm>
          <a:prstGeom prst="rect">
            <a:avLst/>
          </a:prstGeom>
        </p:spPr>
        <p:txBody>
          <a:bodyPr lIns="0" tIns="0" rIns="0" bIns="0" rtlCol="0" anchor="t">
            <a:spAutoFit/>
          </a:bodyPr>
          <a:lstStyle/>
          <a:p>
            <a:pPr algn="ctr">
              <a:lnSpc>
                <a:spcPts val="3359"/>
              </a:lnSpc>
            </a:pPr>
            <a:r>
              <a:rPr lang="en-US" sz="2400">
                <a:solidFill>
                  <a:srgbClr val="D9D9D9"/>
                </a:solidFill>
                <a:latin typeface="Poppins Medium"/>
              </a:rPr>
              <a:t>Food Delivery</a:t>
            </a:r>
          </a:p>
        </p:txBody>
      </p:sp>
      <p:sp>
        <p:nvSpPr>
          <p:cNvPr id="22" name="TextBox 22"/>
          <p:cNvSpPr txBox="1"/>
          <p:nvPr/>
        </p:nvSpPr>
        <p:spPr>
          <a:xfrm>
            <a:off x="9477016" y="3511787"/>
            <a:ext cx="3390865" cy="1060704"/>
          </a:xfrm>
          <a:prstGeom prst="rect">
            <a:avLst/>
          </a:prstGeom>
        </p:spPr>
        <p:txBody>
          <a:bodyPr lIns="0" tIns="0" rIns="0" bIns="0" rtlCol="0" anchor="t">
            <a:spAutoFit/>
          </a:bodyPr>
          <a:lstStyle/>
          <a:p>
            <a:pPr algn="ctr">
              <a:lnSpc>
                <a:spcPts val="2808"/>
              </a:lnSpc>
            </a:pPr>
            <a:r>
              <a:rPr lang="en-US" sz="1800">
                <a:solidFill>
                  <a:srgbClr val="FFFEFE"/>
                </a:solidFill>
                <a:latin typeface="Poppins"/>
              </a:rPr>
              <a:t>B2C: Providing food straight to customers homes with just a few clicks</a:t>
            </a:r>
          </a:p>
        </p:txBody>
      </p:sp>
      <p:sp>
        <p:nvSpPr>
          <p:cNvPr id="23" name="TextBox 23"/>
          <p:cNvSpPr txBox="1"/>
          <p:nvPr/>
        </p:nvSpPr>
        <p:spPr>
          <a:xfrm>
            <a:off x="14001650" y="6840608"/>
            <a:ext cx="2923990" cy="424815"/>
          </a:xfrm>
          <a:prstGeom prst="rect">
            <a:avLst/>
          </a:prstGeom>
        </p:spPr>
        <p:txBody>
          <a:bodyPr lIns="0" tIns="0" rIns="0" bIns="0" rtlCol="0" anchor="t">
            <a:spAutoFit/>
          </a:bodyPr>
          <a:lstStyle/>
          <a:p>
            <a:pPr algn="ctr">
              <a:lnSpc>
                <a:spcPts val="3359"/>
              </a:lnSpc>
            </a:pPr>
            <a:r>
              <a:rPr lang="en-US" sz="2400">
                <a:solidFill>
                  <a:srgbClr val="D9D9D9"/>
                </a:solidFill>
                <a:latin typeface="Poppins Medium"/>
              </a:rPr>
              <a:t>Grocery Delivery</a:t>
            </a:r>
          </a:p>
        </p:txBody>
      </p:sp>
      <p:sp>
        <p:nvSpPr>
          <p:cNvPr id="24" name="TextBox 24"/>
          <p:cNvSpPr txBox="1"/>
          <p:nvPr/>
        </p:nvSpPr>
        <p:spPr>
          <a:xfrm>
            <a:off x="13534774" y="3511787"/>
            <a:ext cx="3390865" cy="1060704"/>
          </a:xfrm>
          <a:prstGeom prst="rect">
            <a:avLst/>
          </a:prstGeom>
        </p:spPr>
        <p:txBody>
          <a:bodyPr lIns="0" tIns="0" rIns="0" bIns="0" rtlCol="0" anchor="t">
            <a:spAutoFit/>
          </a:bodyPr>
          <a:lstStyle/>
          <a:p>
            <a:pPr algn="ctr">
              <a:lnSpc>
                <a:spcPts val="2808"/>
              </a:lnSpc>
            </a:pPr>
            <a:r>
              <a:rPr lang="en-US" sz="1800">
                <a:solidFill>
                  <a:srgbClr val="FFFEFE"/>
                </a:solidFill>
                <a:latin typeface="Poppins"/>
              </a:rPr>
              <a:t>It offers a curated selection of premium events, including festivals, concerts, and tours.</a:t>
            </a:r>
          </a:p>
        </p:txBody>
      </p:sp>
    </p:spTree>
  </p:cSld>
  <p:clrMapOvr>
    <a:masterClrMapping/>
  </p:clrMapOvr>
  <p:transition spd="slow">
    <p:wipe/>
    <p:sndAc>
      <p:stSnd>
        <p:snd r:embed="rId2" name="wind.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40390" y="419494"/>
            <a:ext cx="3682460" cy="5415382"/>
          </a:xfrm>
          <a:custGeom>
            <a:avLst/>
            <a:gdLst/>
            <a:ahLst/>
            <a:cxnLst/>
            <a:rect l="l" t="t" r="r" b="b"/>
            <a:pathLst>
              <a:path w="3682460" h="5415382">
                <a:moveTo>
                  <a:pt x="0" y="0"/>
                </a:moveTo>
                <a:lnTo>
                  <a:pt x="3682460" y="0"/>
                </a:lnTo>
                <a:lnTo>
                  <a:pt x="3682460" y="5415383"/>
                </a:lnTo>
                <a:lnTo>
                  <a:pt x="0" y="541538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flipH="1">
            <a:off x="494884" y="419494"/>
            <a:ext cx="3358866" cy="5581198"/>
          </a:xfrm>
          <a:custGeom>
            <a:avLst/>
            <a:gdLst/>
            <a:ahLst/>
            <a:cxnLst/>
            <a:rect l="l" t="t" r="r" b="b"/>
            <a:pathLst>
              <a:path w="3358866" h="5581198">
                <a:moveTo>
                  <a:pt x="3358866" y="0"/>
                </a:moveTo>
                <a:lnTo>
                  <a:pt x="0" y="0"/>
                </a:lnTo>
                <a:lnTo>
                  <a:pt x="0" y="5581198"/>
                </a:lnTo>
                <a:lnTo>
                  <a:pt x="3358866" y="5581198"/>
                </a:lnTo>
                <a:lnTo>
                  <a:pt x="3358866"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4" name="Group 4"/>
          <p:cNvGrpSpPr/>
          <p:nvPr/>
        </p:nvGrpSpPr>
        <p:grpSpPr>
          <a:xfrm>
            <a:off x="0" y="4773488"/>
            <a:ext cx="18288000" cy="5513512"/>
            <a:chOff x="0" y="0"/>
            <a:chExt cx="4816593" cy="1452118"/>
          </a:xfrm>
        </p:grpSpPr>
        <p:sp>
          <p:nvSpPr>
            <p:cNvPr id="5" name="Freeform 5"/>
            <p:cNvSpPr/>
            <p:nvPr/>
          </p:nvSpPr>
          <p:spPr>
            <a:xfrm>
              <a:off x="0" y="0"/>
              <a:ext cx="4816592" cy="1452118"/>
            </a:xfrm>
            <a:custGeom>
              <a:avLst/>
              <a:gdLst/>
              <a:ahLst/>
              <a:cxnLst/>
              <a:rect l="l" t="t" r="r" b="b"/>
              <a:pathLst>
                <a:path w="4816592" h="1452118">
                  <a:moveTo>
                    <a:pt x="0" y="0"/>
                  </a:moveTo>
                  <a:lnTo>
                    <a:pt x="4816592" y="0"/>
                  </a:lnTo>
                  <a:lnTo>
                    <a:pt x="4816592" y="1452118"/>
                  </a:lnTo>
                  <a:lnTo>
                    <a:pt x="0" y="1452118"/>
                  </a:lnTo>
                  <a:close/>
                </a:path>
              </a:pathLst>
            </a:custGeom>
            <a:solidFill>
              <a:srgbClr val="E23744"/>
            </a:solidFill>
          </p:spPr>
        </p:sp>
        <p:sp>
          <p:nvSpPr>
            <p:cNvPr id="6" name="TextBox 6"/>
            <p:cNvSpPr txBox="1"/>
            <p:nvPr/>
          </p:nvSpPr>
          <p:spPr>
            <a:xfrm>
              <a:off x="0" y="-95250"/>
              <a:ext cx="4816593" cy="1547368"/>
            </a:xfrm>
            <a:prstGeom prst="rect">
              <a:avLst/>
            </a:prstGeom>
          </p:spPr>
          <p:txBody>
            <a:bodyPr lIns="50800" tIns="50800" rIns="50800" bIns="50800" rtlCol="0" anchor="ctr"/>
            <a:lstStyle/>
            <a:p>
              <a:pPr algn="ctr">
                <a:lnSpc>
                  <a:spcPts val="3541"/>
                </a:lnSpc>
              </a:pPr>
              <a:endParaRPr/>
            </a:p>
          </p:txBody>
        </p:sp>
      </p:grpSp>
      <p:grpSp>
        <p:nvGrpSpPr>
          <p:cNvPr id="7" name="Group 7"/>
          <p:cNvGrpSpPr/>
          <p:nvPr/>
        </p:nvGrpSpPr>
        <p:grpSpPr>
          <a:xfrm>
            <a:off x="1027696" y="4578984"/>
            <a:ext cx="4057901" cy="4018943"/>
            <a:chOff x="0" y="0"/>
            <a:chExt cx="1481056" cy="1466837"/>
          </a:xfrm>
        </p:grpSpPr>
        <p:sp>
          <p:nvSpPr>
            <p:cNvPr id="8" name="Freeform 8"/>
            <p:cNvSpPr/>
            <p:nvPr/>
          </p:nvSpPr>
          <p:spPr>
            <a:xfrm>
              <a:off x="0" y="0"/>
              <a:ext cx="1481056" cy="1466837"/>
            </a:xfrm>
            <a:custGeom>
              <a:avLst/>
              <a:gdLst/>
              <a:ahLst/>
              <a:cxnLst/>
              <a:rect l="l" t="t" r="r" b="b"/>
              <a:pathLst>
                <a:path w="1481056" h="1466837">
                  <a:moveTo>
                    <a:pt x="0" y="0"/>
                  </a:moveTo>
                  <a:lnTo>
                    <a:pt x="1481056" y="0"/>
                  </a:lnTo>
                  <a:lnTo>
                    <a:pt x="1481056" y="1466837"/>
                  </a:lnTo>
                  <a:lnTo>
                    <a:pt x="0" y="1466837"/>
                  </a:lnTo>
                  <a:close/>
                </a:path>
              </a:pathLst>
            </a:custGeom>
            <a:solidFill>
              <a:srgbClr val="FFFFFF"/>
            </a:solidFill>
          </p:spPr>
        </p:sp>
      </p:grpSp>
      <p:grpSp>
        <p:nvGrpSpPr>
          <p:cNvPr id="9" name="Group 9"/>
          <p:cNvGrpSpPr/>
          <p:nvPr/>
        </p:nvGrpSpPr>
        <p:grpSpPr>
          <a:xfrm>
            <a:off x="5085597" y="4578984"/>
            <a:ext cx="4057901" cy="4018943"/>
            <a:chOff x="0" y="0"/>
            <a:chExt cx="1481056" cy="1466837"/>
          </a:xfrm>
        </p:grpSpPr>
        <p:sp>
          <p:nvSpPr>
            <p:cNvPr id="10" name="Freeform 10"/>
            <p:cNvSpPr/>
            <p:nvPr/>
          </p:nvSpPr>
          <p:spPr>
            <a:xfrm>
              <a:off x="0" y="0"/>
              <a:ext cx="1481056" cy="1466837"/>
            </a:xfrm>
            <a:custGeom>
              <a:avLst/>
              <a:gdLst/>
              <a:ahLst/>
              <a:cxnLst/>
              <a:rect l="l" t="t" r="r" b="b"/>
              <a:pathLst>
                <a:path w="1481056" h="1466837">
                  <a:moveTo>
                    <a:pt x="0" y="0"/>
                  </a:moveTo>
                  <a:lnTo>
                    <a:pt x="1481056" y="0"/>
                  </a:lnTo>
                  <a:lnTo>
                    <a:pt x="1481056" y="1466837"/>
                  </a:lnTo>
                  <a:lnTo>
                    <a:pt x="0" y="1466837"/>
                  </a:lnTo>
                  <a:close/>
                </a:path>
              </a:pathLst>
            </a:custGeom>
            <a:solidFill>
              <a:srgbClr val="594280"/>
            </a:solidFill>
          </p:spPr>
        </p:sp>
      </p:grpSp>
      <p:grpSp>
        <p:nvGrpSpPr>
          <p:cNvPr id="11" name="Group 11"/>
          <p:cNvGrpSpPr/>
          <p:nvPr/>
        </p:nvGrpSpPr>
        <p:grpSpPr>
          <a:xfrm>
            <a:off x="9143498" y="4578984"/>
            <a:ext cx="4057901" cy="4018943"/>
            <a:chOff x="0" y="0"/>
            <a:chExt cx="1481056" cy="1466837"/>
          </a:xfrm>
        </p:grpSpPr>
        <p:sp>
          <p:nvSpPr>
            <p:cNvPr id="12" name="Freeform 12"/>
            <p:cNvSpPr/>
            <p:nvPr/>
          </p:nvSpPr>
          <p:spPr>
            <a:xfrm>
              <a:off x="0" y="0"/>
              <a:ext cx="1481056" cy="1466837"/>
            </a:xfrm>
            <a:custGeom>
              <a:avLst/>
              <a:gdLst/>
              <a:ahLst/>
              <a:cxnLst/>
              <a:rect l="l" t="t" r="r" b="b"/>
              <a:pathLst>
                <a:path w="1481056" h="1466837">
                  <a:moveTo>
                    <a:pt x="0" y="0"/>
                  </a:moveTo>
                  <a:lnTo>
                    <a:pt x="1481056" y="0"/>
                  </a:lnTo>
                  <a:lnTo>
                    <a:pt x="1481056" y="1466837"/>
                  </a:lnTo>
                  <a:lnTo>
                    <a:pt x="0" y="1466837"/>
                  </a:lnTo>
                  <a:close/>
                </a:path>
              </a:pathLst>
            </a:custGeom>
            <a:solidFill>
              <a:srgbClr val="FFFFFF"/>
            </a:solidFill>
          </p:spPr>
        </p:sp>
      </p:grpSp>
      <p:grpSp>
        <p:nvGrpSpPr>
          <p:cNvPr id="13" name="Group 13"/>
          <p:cNvGrpSpPr/>
          <p:nvPr/>
        </p:nvGrpSpPr>
        <p:grpSpPr>
          <a:xfrm>
            <a:off x="13201399" y="4578984"/>
            <a:ext cx="4057901" cy="4018943"/>
            <a:chOff x="0" y="0"/>
            <a:chExt cx="1481056" cy="1466837"/>
          </a:xfrm>
        </p:grpSpPr>
        <p:sp>
          <p:nvSpPr>
            <p:cNvPr id="14" name="Freeform 14"/>
            <p:cNvSpPr/>
            <p:nvPr/>
          </p:nvSpPr>
          <p:spPr>
            <a:xfrm>
              <a:off x="0" y="0"/>
              <a:ext cx="1481056" cy="1466837"/>
            </a:xfrm>
            <a:custGeom>
              <a:avLst/>
              <a:gdLst/>
              <a:ahLst/>
              <a:cxnLst/>
              <a:rect l="l" t="t" r="r" b="b"/>
              <a:pathLst>
                <a:path w="1481056" h="1466837">
                  <a:moveTo>
                    <a:pt x="0" y="0"/>
                  </a:moveTo>
                  <a:lnTo>
                    <a:pt x="1481056" y="0"/>
                  </a:lnTo>
                  <a:lnTo>
                    <a:pt x="1481056" y="1466837"/>
                  </a:lnTo>
                  <a:lnTo>
                    <a:pt x="0" y="1466837"/>
                  </a:lnTo>
                  <a:close/>
                </a:path>
              </a:pathLst>
            </a:custGeom>
            <a:solidFill>
              <a:srgbClr val="FFFFFF"/>
            </a:solidFill>
          </p:spPr>
        </p:sp>
      </p:grpSp>
      <p:sp>
        <p:nvSpPr>
          <p:cNvPr id="15" name="Freeform 15"/>
          <p:cNvSpPr/>
          <p:nvPr/>
        </p:nvSpPr>
        <p:spPr>
          <a:xfrm>
            <a:off x="6757852" y="5050185"/>
            <a:ext cx="713390" cy="678612"/>
          </a:xfrm>
          <a:custGeom>
            <a:avLst/>
            <a:gdLst/>
            <a:ahLst/>
            <a:cxnLst/>
            <a:rect l="l" t="t" r="r" b="b"/>
            <a:pathLst>
              <a:path w="713390" h="678612">
                <a:moveTo>
                  <a:pt x="0" y="0"/>
                </a:moveTo>
                <a:lnTo>
                  <a:pt x="713390" y="0"/>
                </a:lnTo>
                <a:lnTo>
                  <a:pt x="713390" y="678613"/>
                </a:lnTo>
                <a:lnTo>
                  <a:pt x="0" y="67861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6" name="Freeform 16"/>
          <p:cNvSpPr/>
          <p:nvPr/>
        </p:nvSpPr>
        <p:spPr>
          <a:xfrm>
            <a:off x="14700184" y="5050185"/>
            <a:ext cx="1060332" cy="678612"/>
          </a:xfrm>
          <a:custGeom>
            <a:avLst/>
            <a:gdLst/>
            <a:ahLst/>
            <a:cxnLst/>
            <a:rect l="l" t="t" r="r" b="b"/>
            <a:pathLst>
              <a:path w="1060332" h="678612">
                <a:moveTo>
                  <a:pt x="0" y="0"/>
                </a:moveTo>
                <a:lnTo>
                  <a:pt x="1060331" y="0"/>
                </a:lnTo>
                <a:lnTo>
                  <a:pt x="1060331" y="678613"/>
                </a:lnTo>
                <a:lnTo>
                  <a:pt x="0" y="67861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7" name="Freeform 17"/>
          <p:cNvSpPr/>
          <p:nvPr/>
        </p:nvSpPr>
        <p:spPr>
          <a:xfrm>
            <a:off x="10757127" y="4944106"/>
            <a:ext cx="830644" cy="890771"/>
          </a:xfrm>
          <a:custGeom>
            <a:avLst/>
            <a:gdLst/>
            <a:ahLst/>
            <a:cxnLst/>
            <a:rect l="l" t="t" r="r" b="b"/>
            <a:pathLst>
              <a:path w="830644" h="890771">
                <a:moveTo>
                  <a:pt x="0" y="0"/>
                </a:moveTo>
                <a:lnTo>
                  <a:pt x="830643" y="0"/>
                </a:lnTo>
                <a:lnTo>
                  <a:pt x="830643" y="890771"/>
                </a:lnTo>
                <a:lnTo>
                  <a:pt x="0" y="89077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8" name="Freeform 18"/>
          <p:cNvSpPr/>
          <p:nvPr/>
        </p:nvSpPr>
        <p:spPr>
          <a:xfrm>
            <a:off x="2413219" y="5050185"/>
            <a:ext cx="1286855" cy="751055"/>
          </a:xfrm>
          <a:custGeom>
            <a:avLst/>
            <a:gdLst/>
            <a:ahLst/>
            <a:cxnLst/>
            <a:rect l="l" t="t" r="r" b="b"/>
            <a:pathLst>
              <a:path w="1286855" h="751055">
                <a:moveTo>
                  <a:pt x="0" y="0"/>
                </a:moveTo>
                <a:lnTo>
                  <a:pt x="1286855" y="0"/>
                </a:lnTo>
                <a:lnTo>
                  <a:pt x="1286855" y="751056"/>
                </a:lnTo>
                <a:lnTo>
                  <a:pt x="0" y="75105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9" name="TextBox 19"/>
          <p:cNvSpPr txBox="1"/>
          <p:nvPr/>
        </p:nvSpPr>
        <p:spPr>
          <a:xfrm>
            <a:off x="4129626" y="3021598"/>
            <a:ext cx="9405148" cy="1080135"/>
          </a:xfrm>
          <a:prstGeom prst="rect">
            <a:avLst/>
          </a:prstGeom>
        </p:spPr>
        <p:txBody>
          <a:bodyPr lIns="0" tIns="0" rIns="0" bIns="0" rtlCol="0" anchor="t">
            <a:spAutoFit/>
          </a:bodyPr>
          <a:lstStyle/>
          <a:p>
            <a:pPr algn="ctr">
              <a:lnSpc>
                <a:spcPts val="2880"/>
              </a:lnSpc>
            </a:pPr>
            <a:r>
              <a:rPr lang="en-US" sz="1800">
                <a:solidFill>
                  <a:srgbClr val="545454">
                    <a:alpha val="84706"/>
                  </a:srgbClr>
                </a:solidFill>
                <a:latin typeface="Poppins"/>
              </a:rPr>
              <a:t>The main work of Zomato is to suggest local and nearby restaurants to users and receive orders from them. Users can place orders from their favorite restaurant based on ratings and reviews shared by previous customers.</a:t>
            </a:r>
          </a:p>
        </p:txBody>
      </p:sp>
      <p:sp>
        <p:nvSpPr>
          <p:cNvPr id="20" name="TextBox 20"/>
          <p:cNvSpPr txBox="1"/>
          <p:nvPr/>
        </p:nvSpPr>
        <p:spPr>
          <a:xfrm>
            <a:off x="5085597" y="1707783"/>
            <a:ext cx="8111686" cy="1151890"/>
          </a:xfrm>
          <a:prstGeom prst="rect">
            <a:avLst/>
          </a:prstGeom>
        </p:spPr>
        <p:txBody>
          <a:bodyPr lIns="0" tIns="0" rIns="0" bIns="0" rtlCol="0" anchor="t">
            <a:spAutoFit/>
          </a:bodyPr>
          <a:lstStyle/>
          <a:p>
            <a:pPr algn="ctr">
              <a:lnSpc>
                <a:spcPts val="8959"/>
              </a:lnSpc>
            </a:pPr>
            <a:r>
              <a:rPr lang="en-US" sz="6399">
                <a:solidFill>
                  <a:srgbClr val="151517"/>
                </a:solidFill>
                <a:latin typeface="Poppins Semi-Bold"/>
              </a:rPr>
              <a:t>What zomato Offer</a:t>
            </a:r>
          </a:p>
        </p:txBody>
      </p:sp>
      <p:sp>
        <p:nvSpPr>
          <p:cNvPr id="21" name="TextBox 21"/>
          <p:cNvSpPr txBox="1"/>
          <p:nvPr/>
        </p:nvSpPr>
        <p:spPr>
          <a:xfrm>
            <a:off x="1694732" y="6182241"/>
            <a:ext cx="2723829" cy="424815"/>
          </a:xfrm>
          <a:prstGeom prst="rect">
            <a:avLst/>
          </a:prstGeom>
        </p:spPr>
        <p:txBody>
          <a:bodyPr lIns="0" tIns="0" rIns="0" bIns="0" rtlCol="0" anchor="t">
            <a:spAutoFit/>
          </a:bodyPr>
          <a:lstStyle/>
          <a:p>
            <a:pPr algn="ctr">
              <a:lnSpc>
                <a:spcPts val="3359"/>
              </a:lnSpc>
            </a:pPr>
            <a:r>
              <a:rPr lang="en-US" sz="2400">
                <a:solidFill>
                  <a:srgbClr val="594280"/>
                </a:solidFill>
                <a:latin typeface="Poppins Medium"/>
              </a:rPr>
              <a:t>Fast Delivery</a:t>
            </a:r>
          </a:p>
        </p:txBody>
      </p:sp>
      <p:sp>
        <p:nvSpPr>
          <p:cNvPr id="22" name="TextBox 22"/>
          <p:cNvSpPr txBox="1"/>
          <p:nvPr/>
        </p:nvSpPr>
        <p:spPr>
          <a:xfrm>
            <a:off x="1361214" y="6768981"/>
            <a:ext cx="3390865" cy="708279"/>
          </a:xfrm>
          <a:prstGeom prst="rect">
            <a:avLst/>
          </a:prstGeom>
        </p:spPr>
        <p:txBody>
          <a:bodyPr lIns="0" tIns="0" rIns="0" bIns="0" rtlCol="0" anchor="t">
            <a:spAutoFit/>
          </a:bodyPr>
          <a:lstStyle/>
          <a:p>
            <a:pPr algn="ctr">
              <a:lnSpc>
                <a:spcPts val="2808"/>
              </a:lnSpc>
            </a:pPr>
            <a:r>
              <a:rPr lang="en-US" sz="1800">
                <a:solidFill>
                  <a:srgbClr val="545454"/>
                </a:solidFill>
                <a:latin typeface="Poppins"/>
              </a:rPr>
              <a:t>Zomato guarantees the quickest delivery service.</a:t>
            </a:r>
          </a:p>
        </p:txBody>
      </p:sp>
      <p:sp>
        <p:nvSpPr>
          <p:cNvPr id="23" name="TextBox 23"/>
          <p:cNvSpPr txBox="1"/>
          <p:nvPr/>
        </p:nvSpPr>
        <p:spPr>
          <a:xfrm>
            <a:off x="6270162" y="6182241"/>
            <a:ext cx="1688770" cy="424815"/>
          </a:xfrm>
          <a:prstGeom prst="rect">
            <a:avLst/>
          </a:prstGeom>
        </p:spPr>
        <p:txBody>
          <a:bodyPr lIns="0" tIns="0" rIns="0" bIns="0" rtlCol="0" anchor="t">
            <a:spAutoFit/>
          </a:bodyPr>
          <a:lstStyle/>
          <a:p>
            <a:pPr algn="ctr">
              <a:lnSpc>
                <a:spcPts val="3359"/>
              </a:lnSpc>
            </a:pPr>
            <a:r>
              <a:rPr lang="en-US" sz="2400">
                <a:solidFill>
                  <a:srgbClr val="FFFFFF"/>
                </a:solidFill>
                <a:latin typeface="Poppins Medium"/>
              </a:rPr>
              <a:t>Best Price</a:t>
            </a:r>
          </a:p>
        </p:txBody>
      </p:sp>
      <p:sp>
        <p:nvSpPr>
          <p:cNvPr id="24" name="TextBox 24"/>
          <p:cNvSpPr txBox="1"/>
          <p:nvPr/>
        </p:nvSpPr>
        <p:spPr>
          <a:xfrm>
            <a:off x="5419115" y="6768981"/>
            <a:ext cx="3390865" cy="1413129"/>
          </a:xfrm>
          <a:prstGeom prst="rect">
            <a:avLst/>
          </a:prstGeom>
        </p:spPr>
        <p:txBody>
          <a:bodyPr lIns="0" tIns="0" rIns="0" bIns="0" rtlCol="0" anchor="t">
            <a:spAutoFit/>
          </a:bodyPr>
          <a:lstStyle/>
          <a:p>
            <a:pPr algn="ctr">
              <a:lnSpc>
                <a:spcPts val="2808"/>
              </a:lnSpc>
            </a:pPr>
            <a:r>
              <a:rPr lang="en-US" sz="1800">
                <a:solidFill>
                  <a:srgbClr val="D9D9D9"/>
                </a:solidFill>
                <a:latin typeface="Poppins"/>
              </a:rPr>
              <a:t>Zomato gives you a flat 50% discount on your first order by using zomato coupons for new users</a:t>
            </a:r>
          </a:p>
        </p:txBody>
      </p:sp>
      <p:sp>
        <p:nvSpPr>
          <p:cNvPr id="25" name="TextBox 25"/>
          <p:cNvSpPr txBox="1"/>
          <p:nvPr/>
        </p:nvSpPr>
        <p:spPr>
          <a:xfrm>
            <a:off x="9790766" y="6182241"/>
            <a:ext cx="2763366" cy="424815"/>
          </a:xfrm>
          <a:prstGeom prst="rect">
            <a:avLst/>
          </a:prstGeom>
        </p:spPr>
        <p:txBody>
          <a:bodyPr lIns="0" tIns="0" rIns="0" bIns="0" rtlCol="0" anchor="t">
            <a:spAutoFit/>
          </a:bodyPr>
          <a:lstStyle/>
          <a:p>
            <a:pPr algn="ctr">
              <a:lnSpc>
                <a:spcPts val="3359"/>
              </a:lnSpc>
            </a:pPr>
            <a:r>
              <a:rPr lang="en-US" sz="2400">
                <a:solidFill>
                  <a:srgbClr val="594280"/>
                </a:solidFill>
                <a:latin typeface="Poppins Medium"/>
              </a:rPr>
              <a:t>Online Payment</a:t>
            </a:r>
          </a:p>
        </p:txBody>
      </p:sp>
      <p:sp>
        <p:nvSpPr>
          <p:cNvPr id="26" name="TextBox 26"/>
          <p:cNvSpPr txBox="1"/>
          <p:nvPr/>
        </p:nvSpPr>
        <p:spPr>
          <a:xfrm>
            <a:off x="9477016" y="6768981"/>
            <a:ext cx="3390865" cy="1060704"/>
          </a:xfrm>
          <a:prstGeom prst="rect">
            <a:avLst/>
          </a:prstGeom>
        </p:spPr>
        <p:txBody>
          <a:bodyPr lIns="0" tIns="0" rIns="0" bIns="0" rtlCol="0" anchor="t">
            <a:spAutoFit/>
          </a:bodyPr>
          <a:lstStyle/>
          <a:p>
            <a:pPr algn="ctr">
              <a:lnSpc>
                <a:spcPts val="2808"/>
              </a:lnSpc>
            </a:pPr>
            <a:r>
              <a:rPr lang="en-US" sz="1800">
                <a:solidFill>
                  <a:srgbClr val="545454"/>
                </a:solidFill>
                <a:latin typeface="Poppins"/>
              </a:rPr>
              <a:t>Facilitate seamless online payment options to minimize physical contact.</a:t>
            </a:r>
          </a:p>
        </p:txBody>
      </p:sp>
      <p:sp>
        <p:nvSpPr>
          <p:cNvPr id="27" name="TextBox 27"/>
          <p:cNvSpPr txBox="1"/>
          <p:nvPr/>
        </p:nvSpPr>
        <p:spPr>
          <a:xfrm>
            <a:off x="14090801" y="6182241"/>
            <a:ext cx="2279097" cy="424815"/>
          </a:xfrm>
          <a:prstGeom prst="rect">
            <a:avLst/>
          </a:prstGeom>
        </p:spPr>
        <p:txBody>
          <a:bodyPr lIns="0" tIns="0" rIns="0" bIns="0" rtlCol="0" anchor="t">
            <a:spAutoFit/>
          </a:bodyPr>
          <a:lstStyle/>
          <a:p>
            <a:pPr algn="ctr">
              <a:lnSpc>
                <a:spcPts val="3359"/>
              </a:lnSpc>
            </a:pPr>
            <a:r>
              <a:rPr lang="en-US" sz="2400">
                <a:solidFill>
                  <a:srgbClr val="594280"/>
                </a:solidFill>
                <a:latin typeface="Poppins Medium"/>
              </a:rPr>
              <a:t>Fast Respond</a:t>
            </a:r>
          </a:p>
        </p:txBody>
      </p:sp>
      <p:sp>
        <p:nvSpPr>
          <p:cNvPr id="28" name="TextBox 28"/>
          <p:cNvSpPr txBox="1"/>
          <p:nvPr/>
        </p:nvSpPr>
        <p:spPr>
          <a:xfrm>
            <a:off x="13534774" y="6768981"/>
            <a:ext cx="3390865" cy="1060704"/>
          </a:xfrm>
          <a:prstGeom prst="rect">
            <a:avLst/>
          </a:prstGeom>
        </p:spPr>
        <p:txBody>
          <a:bodyPr lIns="0" tIns="0" rIns="0" bIns="0" rtlCol="0" anchor="t">
            <a:spAutoFit/>
          </a:bodyPr>
          <a:lstStyle/>
          <a:p>
            <a:pPr algn="ctr">
              <a:lnSpc>
                <a:spcPts val="2808"/>
              </a:lnSpc>
            </a:pPr>
            <a:r>
              <a:rPr lang="en-US" sz="1800">
                <a:solidFill>
                  <a:srgbClr val="545454"/>
                </a:solidFill>
                <a:latin typeface="Poppins"/>
              </a:rPr>
              <a:t>Zomato ensures rapid resolution of customer queries.</a:t>
            </a:r>
          </a:p>
        </p:txBody>
      </p:sp>
    </p:spTree>
  </p:cSld>
  <p:clrMapOvr>
    <a:masterClrMapping/>
  </p:clrMapOvr>
  <p:transition spd="slow">
    <p:wipe/>
    <p:sndAc>
      <p:stSnd>
        <p:snd r:embed="rId2" name="wind.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623962" y="2688510"/>
          <a:ext cx="10421344" cy="7427343"/>
        </p:xfrm>
        <a:graphic>
          <a:graphicData uri="http://schemas.openxmlformats.org/drawingml/2006/table">
            <a:tbl>
              <a:tblPr/>
              <a:tblGrid>
                <a:gridCol w="1887463"/>
                <a:gridCol w="1770351"/>
                <a:gridCol w="1636509"/>
                <a:gridCol w="1469206"/>
                <a:gridCol w="1519397"/>
                <a:gridCol w="2138418"/>
              </a:tblGrid>
              <a:tr h="825942">
                <a:tc>
                  <a:txBody>
                    <a:bodyPr/>
                    <a:lstStyle/>
                    <a:p>
                      <a:pPr algn="ctr">
                        <a:lnSpc>
                          <a:spcPts val="1960"/>
                        </a:lnSpc>
                        <a:defRPr/>
                      </a:pPr>
                      <a:r>
                        <a:rPr lang="en-US" sz="1400">
                          <a:solidFill>
                            <a:srgbClr val="000000"/>
                          </a:solidFill>
                          <a:latin typeface="Poppins"/>
                        </a:rPr>
                        <a:t>Feature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a:lnSpc>
                          <a:spcPts val="1960"/>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a:lnSpc>
                          <a:spcPts val="1960"/>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a:lnSpc>
                          <a:spcPts val="1960"/>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a:lnSpc>
                          <a:spcPts val="1960"/>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a:lnSpc>
                          <a:spcPts val="1960"/>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r>
              <a:tr h="1322516">
                <a:tc>
                  <a:txBody>
                    <a:bodyPr/>
                    <a:lstStyle/>
                    <a:p>
                      <a:pPr algn="ctr">
                        <a:lnSpc>
                          <a:spcPts val="1960"/>
                        </a:lnSpc>
                        <a:defRPr/>
                      </a:pPr>
                      <a:r>
                        <a:rPr lang="en-US" sz="1400">
                          <a:solidFill>
                            <a:srgbClr val="000000"/>
                          </a:solidFill>
                          <a:latin typeface="Poppins"/>
                        </a:rPr>
                        <a:t>Coverage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1000+ cities in India, UAE, Australia</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500+ cities in India</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Limited regions globally</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Asia and Middle East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Select Indian cities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411093">
                <a:tc>
                  <a:txBody>
                    <a:bodyPr/>
                    <a:lstStyle/>
                    <a:p>
                      <a:pPr algn="ctr">
                        <a:lnSpc>
                          <a:spcPts val="1960"/>
                        </a:lnSpc>
                        <a:defRPr/>
                      </a:pPr>
                      <a:r>
                        <a:rPr lang="en-US" sz="1400">
                          <a:solidFill>
                            <a:srgbClr val="000000"/>
                          </a:solidFill>
                          <a:latin typeface="Poppins"/>
                        </a:rPr>
                        <a:t>Restaurant Listings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Extensive with diverse cuisines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Extensive with local focus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Limited but growing</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Moderate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Moderate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974474">
                <a:tc>
                  <a:txBody>
                    <a:bodyPr/>
                    <a:lstStyle/>
                    <a:p>
                      <a:pPr algn="ctr">
                        <a:lnSpc>
                          <a:spcPts val="1960"/>
                        </a:lnSpc>
                        <a:defRPr/>
                      </a:pPr>
                      <a:r>
                        <a:rPr lang="en-US" sz="1400">
                          <a:solidFill>
                            <a:srgbClr val="000000"/>
                          </a:solidFill>
                          <a:latin typeface="Poppins"/>
                        </a:rPr>
                        <a:t>Pricing</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Competitive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Competitive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Generally higher</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Competitive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Varies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074229">
                <a:tc>
                  <a:txBody>
                    <a:bodyPr/>
                    <a:lstStyle/>
                    <a:p>
                      <a:pPr algn="ctr">
                        <a:lnSpc>
                          <a:spcPts val="1960"/>
                        </a:lnSpc>
                        <a:defRPr/>
                      </a:pPr>
                      <a:r>
                        <a:rPr lang="en-US" sz="1400">
                          <a:solidFill>
                            <a:srgbClr val="000000"/>
                          </a:solidFill>
                          <a:latin typeface="Poppins"/>
                        </a:rPr>
                        <a:t>User Satisfaction</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High (4.5/5)</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High (4.4/5)</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Moderate (4.1/5)</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Moderate (4.0/5)</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Moderate (4.0/5)</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819089">
                <a:tc>
                  <a:txBody>
                    <a:bodyPr/>
                    <a:lstStyle/>
                    <a:p>
                      <a:pPr algn="ctr">
                        <a:lnSpc>
                          <a:spcPts val="1960"/>
                        </a:lnSpc>
                        <a:defRPr/>
                      </a:pPr>
                      <a:r>
                        <a:rPr lang="en-US" sz="1400">
                          <a:solidFill>
                            <a:srgbClr val="000000"/>
                          </a:solidFill>
                          <a:latin typeface="Poppins"/>
                        </a:rPr>
                        <a:t>Unique Features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Zomato Pro, Live Events, Blinkit (grocery delivery)</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Swiggy Genie (anything delivery), Swiggy Pop</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Uber Pass, Ride Integration</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Exclusive deals, Pandamart (groceries)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00000"/>
                          </a:solidFill>
                          <a:latin typeface="Poppins"/>
                        </a:rPr>
                        <a:t>Quick deliveries, diverse services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3" name="Freeform 3"/>
          <p:cNvSpPr/>
          <p:nvPr/>
        </p:nvSpPr>
        <p:spPr>
          <a:xfrm>
            <a:off x="14425462" y="2688510"/>
            <a:ext cx="1437582" cy="1015892"/>
          </a:xfrm>
          <a:custGeom>
            <a:avLst/>
            <a:gdLst/>
            <a:ahLst/>
            <a:cxnLst/>
            <a:rect l="l" t="t" r="r" b="b"/>
            <a:pathLst>
              <a:path w="1437582" h="1015892">
                <a:moveTo>
                  <a:pt x="0" y="0"/>
                </a:moveTo>
                <a:lnTo>
                  <a:pt x="1437582" y="0"/>
                </a:lnTo>
                <a:lnTo>
                  <a:pt x="1437582" y="1015891"/>
                </a:lnTo>
                <a:lnTo>
                  <a:pt x="0" y="1015891"/>
                </a:lnTo>
                <a:lnTo>
                  <a:pt x="0" y="0"/>
                </a:lnTo>
                <a:close/>
              </a:path>
            </a:pathLst>
          </a:custGeom>
          <a:blipFill>
            <a:blip r:embed="rId3"/>
            <a:stretch>
              <a:fillRect/>
            </a:stretch>
          </a:blipFill>
        </p:spPr>
      </p:sp>
      <p:sp>
        <p:nvSpPr>
          <p:cNvPr id="4" name="Freeform 4"/>
          <p:cNvSpPr/>
          <p:nvPr/>
        </p:nvSpPr>
        <p:spPr>
          <a:xfrm>
            <a:off x="9633068" y="2809043"/>
            <a:ext cx="1546406" cy="592052"/>
          </a:xfrm>
          <a:custGeom>
            <a:avLst/>
            <a:gdLst/>
            <a:ahLst/>
            <a:cxnLst/>
            <a:rect l="l" t="t" r="r" b="b"/>
            <a:pathLst>
              <a:path w="1546406" h="592052">
                <a:moveTo>
                  <a:pt x="0" y="0"/>
                </a:moveTo>
                <a:lnTo>
                  <a:pt x="1546405" y="0"/>
                </a:lnTo>
                <a:lnTo>
                  <a:pt x="1546405" y="592052"/>
                </a:lnTo>
                <a:lnTo>
                  <a:pt x="0" y="592052"/>
                </a:lnTo>
                <a:lnTo>
                  <a:pt x="0" y="0"/>
                </a:lnTo>
                <a:close/>
              </a:path>
            </a:pathLst>
          </a:custGeom>
          <a:blipFill>
            <a:blip r:embed="rId4"/>
            <a:stretch>
              <a:fillRect t="-17404" b="-29517"/>
            </a:stretch>
          </a:blipFill>
        </p:spPr>
      </p:sp>
      <p:sp>
        <p:nvSpPr>
          <p:cNvPr id="5" name="Freeform 5"/>
          <p:cNvSpPr/>
          <p:nvPr/>
        </p:nvSpPr>
        <p:spPr>
          <a:xfrm>
            <a:off x="11331873" y="2934261"/>
            <a:ext cx="1559911" cy="466835"/>
          </a:xfrm>
          <a:custGeom>
            <a:avLst/>
            <a:gdLst/>
            <a:ahLst/>
            <a:cxnLst/>
            <a:rect l="l" t="t" r="r" b="b"/>
            <a:pathLst>
              <a:path w="1559911" h="466835">
                <a:moveTo>
                  <a:pt x="0" y="0"/>
                </a:moveTo>
                <a:lnTo>
                  <a:pt x="1559911" y="0"/>
                </a:lnTo>
                <a:lnTo>
                  <a:pt x="1559911" y="466834"/>
                </a:lnTo>
                <a:lnTo>
                  <a:pt x="0" y="466834"/>
                </a:lnTo>
                <a:lnTo>
                  <a:pt x="0" y="0"/>
                </a:lnTo>
                <a:close/>
              </a:path>
            </a:pathLst>
          </a:custGeom>
          <a:blipFill>
            <a:blip r:embed="rId5"/>
            <a:stretch>
              <a:fillRect/>
            </a:stretch>
          </a:blipFill>
        </p:spPr>
      </p:sp>
      <p:sp>
        <p:nvSpPr>
          <p:cNvPr id="6" name="Freeform 6"/>
          <p:cNvSpPr/>
          <p:nvPr/>
        </p:nvSpPr>
        <p:spPr>
          <a:xfrm>
            <a:off x="13042504" y="2885026"/>
            <a:ext cx="1232238" cy="592052"/>
          </a:xfrm>
          <a:custGeom>
            <a:avLst/>
            <a:gdLst/>
            <a:ahLst/>
            <a:cxnLst/>
            <a:rect l="l" t="t" r="r" b="b"/>
            <a:pathLst>
              <a:path w="1232238" h="592052">
                <a:moveTo>
                  <a:pt x="0" y="0"/>
                </a:moveTo>
                <a:lnTo>
                  <a:pt x="1232238" y="0"/>
                </a:lnTo>
                <a:lnTo>
                  <a:pt x="1232238" y="592052"/>
                </a:lnTo>
                <a:lnTo>
                  <a:pt x="0" y="592052"/>
                </a:lnTo>
                <a:lnTo>
                  <a:pt x="0" y="0"/>
                </a:lnTo>
                <a:close/>
              </a:path>
            </a:pathLst>
          </a:custGeom>
          <a:blipFill>
            <a:blip r:embed="rId6"/>
            <a:stretch>
              <a:fillRect/>
            </a:stretch>
          </a:blipFill>
        </p:spPr>
      </p:sp>
      <p:sp>
        <p:nvSpPr>
          <p:cNvPr id="7" name="Freeform 7"/>
          <p:cNvSpPr/>
          <p:nvPr/>
        </p:nvSpPr>
        <p:spPr>
          <a:xfrm>
            <a:off x="16142048" y="2945457"/>
            <a:ext cx="1759072" cy="444441"/>
          </a:xfrm>
          <a:custGeom>
            <a:avLst/>
            <a:gdLst/>
            <a:ahLst/>
            <a:cxnLst/>
            <a:rect l="l" t="t" r="r" b="b"/>
            <a:pathLst>
              <a:path w="1759072" h="444441">
                <a:moveTo>
                  <a:pt x="0" y="0"/>
                </a:moveTo>
                <a:lnTo>
                  <a:pt x="1759071" y="0"/>
                </a:lnTo>
                <a:lnTo>
                  <a:pt x="1759071" y="444442"/>
                </a:lnTo>
                <a:lnTo>
                  <a:pt x="0" y="444442"/>
                </a:lnTo>
                <a:lnTo>
                  <a:pt x="0" y="0"/>
                </a:lnTo>
                <a:close/>
              </a:path>
            </a:pathLst>
          </a:custGeom>
          <a:blipFill>
            <a:blip r:embed="rId7"/>
            <a:stretch>
              <a:fillRect l="-57782" t="-172494" r="-57597" b="-176264"/>
            </a:stretch>
          </a:blipFill>
        </p:spPr>
      </p:sp>
      <p:sp>
        <p:nvSpPr>
          <p:cNvPr id="8" name="TextBox 8"/>
          <p:cNvSpPr txBox="1"/>
          <p:nvPr/>
        </p:nvSpPr>
        <p:spPr>
          <a:xfrm>
            <a:off x="5745664" y="-20789"/>
            <a:ext cx="6796673" cy="1183927"/>
          </a:xfrm>
          <a:prstGeom prst="rect">
            <a:avLst/>
          </a:prstGeom>
        </p:spPr>
        <p:txBody>
          <a:bodyPr lIns="0" tIns="0" rIns="0" bIns="0" rtlCol="0" anchor="t">
            <a:spAutoFit/>
          </a:bodyPr>
          <a:lstStyle/>
          <a:p>
            <a:pPr algn="ctr">
              <a:lnSpc>
                <a:spcPts val="9658"/>
              </a:lnSpc>
            </a:pPr>
            <a:r>
              <a:rPr lang="en-US" sz="6899">
                <a:solidFill>
                  <a:srgbClr val="E23744"/>
                </a:solidFill>
                <a:latin typeface="Canva Sans Bold"/>
              </a:rPr>
              <a:t>Market Analysis</a:t>
            </a:r>
          </a:p>
        </p:txBody>
      </p:sp>
      <p:sp>
        <p:nvSpPr>
          <p:cNvPr id="9" name="TextBox 9"/>
          <p:cNvSpPr txBox="1"/>
          <p:nvPr/>
        </p:nvSpPr>
        <p:spPr>
          <a:xfrm>
            <a:off x="325705" y="952500"/>
            <a:ext cx="5746403" cy="712469"/>
          </a:xfrm>
          <a:prstGeom prst="rect">
            <a:avLst/>
          </a:prstGeom>
        </p:spPr>
        <p:txBody>
          <a:bodyPr lIns="0" tIns="0" rIns="0" bIns="0" rtlCol="0" anchor="t">
            <a:spAutoFit/>
          </a:bodyPr>
          <a:lstStyle/>
          <a:p>
            <a:pPr algn="l">
              <a:lnSpc>
                <a:spcPts val="5880"/>
              </a:lnSpc>
            </a:pPr>
            <a:r>
              <a:rPr lang="en-US" sz="4200">
                <a:solidFill>
                  <a:srgbClr val="E23744"/>
                </a:solidFill>
                <a:latin typeface="Canva Sans Bold"/>
              </a:rPr>
              <a:t>Competitors:</a:t>
            </a:r>
          </a:p>
        </p:txBody>
      </p:sp>
      <p:sp>
        <p:nvSpPr>
          <p:cNvPr id="10" name="TextBox 10"/>
          <p:cNvSpPr txBox="1"/>
          <p:nvPr/>
        </p:nvSpPr>
        <p:spPr>
          <a:xfrm>
            <a:off x="-449686" y="1096463"/>
            <a:ext cx="8942398" cy="2380615"/>
          </a:xfrm>
          <a:prstGeom prst="rect">
            <a:avLst/>
          </a:prstGeom>
        </p:spPr>
        <p:txBody>
          <a:bodyPr lIns="0" tIns="0" rIns="0" bIns="0" rtlCol="0" anchor="t">
            <a:spAutoFit/>
          </a:bodyPr>
          <a:lstStyle/>
          <a:p>
            <a:pPr algn="l">
              <a:lnSpc>
                <a:spcPts val="4759"/>
              </a:lnSpc>
            </a:pPr>
            <a:endParaRPr/>
          </a:p>
          <a:p>
            <a:pPr algn="l">
              <a:lnSpc>
                <a:spcPts val="4759"/>
              </a:lnSpc>
            </a:pPr>
            <a:r>
              <a:rPr lang="en-US" sz="3399">
                <a:solidFill>
                  <a:srgbClr val="000000"/>
                </a:solidFill>
                <a:latin typeface="Canva Sans"/>
              </a:rPr>
              <a:t>Swiggy, Uber Eats (in certain regions),</a:t>
            </a:r>
          </a:p>
          <a:p>
            <a:pPr algn="l">
              <a:lnSpc>
                <a:spcPts val="4759"/>
              </a:lnSpc>
            </a:pPr>
            <a:r>
              <a:rPr lang="en-US" sz="3399">
                <a:solidFill>
                  <a:srgbClr val="000000"/>
                </a:solidFill>
                <a:latin typeface="Canva Sans"/>
              </a:rPr>
              <a:t>Foodpanda, Dunzo</a:t>
            </a:r>
          </a:p>
          <a:p>
            <a:pPr algn="l">
              <a:lnSpc>
                <a:spcPts val="4759"/>
              </a:lnSpc>
            </a:pPr>
            <a:endParaRPr lang="en-US" sz="3399">
              <a:solidFill>
                <a:srgbClr val="000000"/>
              </a:solidFill>
              <a:latin typeface="Canva Sans"/>
            </a:endParaRPr>
          </a:p>
        </p:txBody>
      </p:sp>
      <p:sp>
        <p:nvSpPr>
          <p:cNvPr id="11" name="TextBox 11"/>
          <p:cNvSpPr txBox="1"/>
          <p:nvPr/>
        </p:nvSpPr>
        <p:spPr>
          <a:xfrm>
            <a:off x="9231952" y="1569719"/>
            <a:ext cx="7205365" cy="887095"/>
          </a:xfrm>
          <a:prstGeom prst="rect">
            <a:avLst/>
          </a:prstGeom>
        </p:spPr>
        <p:txBody>
          <a:bodyPr lIns="0" tIns="0" rIns="0" bIns="0" rtlCol="0" anchor="t">
            <a:spAutoFit/>
          </a:bodyPr>
          <a:lstStyle/>
          <a:p>
            <a:pPr algn="ctr">
              <a:lnSpc>
                <a:spcPts val="7279"/>
              </a:lnSpc>
            </a:pPr>
            <a:r>
              <a:rPr lang="en-US" sz="5199">
                <a:solidFill>
                  <a:srgbClr val="E23744"/>
                </a:solidFill>
                <a:latin typeface="Canva Sans Bold"/>
              </a:rPr>
              <a:t>Comparative Analysis:</a:t>
            </a:r>
          </a:p>
        </p:txBody>
      </p:sp>
      <p:sp>
        <p:nvSpPr>
          <p:cNvPr id="12" name="TextBox 12"/>
          <p:cNvSpPr txBox="1"/>
          <p:nvPr/>
        </p:nvSpPr>
        <p:spPr>
          <a:xfrm>
            <a:off x="325705" y="3249590"/>
            <a:ext cx="6772776" cy="6561036"/>
          </a:xfrm>
          <a:prstGeom prst="rect">
            <a:avLst/>
          </a:prstGeom>
        </p:spPr>
        <p:txBody>
          <a:bodyPr lIns="0" tIns="0" rIns="0" bIns="0" rtlCol="0" anchor="t">
            <a:spAutoFit/>
          </a:bodyPr>
          <a:lstStyle/>
          <a:p>
            <a:pPr algn="l">
              <a:lnSpc>
                <a:spcPts val="3308"/>
              </a:lnSpc>
            </a:pPr>
            <a:r>
              <a:rPr lang="en-US" sz="2363">
                <a:solidFill>
                  <a:srgbClr val="000000"/>
                </a:solidFill>
                <a:latin typeface="Canva Sans Bold"/>
              </a:rPr>
              <a:t>Conclusion</a:t>
            </a:r>
            <a:r>
              <a:rPr lang="en-US" sz="2363">
                <a:solidFill>
                  <a:srgbClr val="000000"/>
                </a:solidFill>
                <a:latin typeface="Canva Sans"/>
              </a:rPr>
              <a:t>:</a:t>
            </a:r>
          </a:p>
          <a:p>
            <a:pPr marL="510210" lvl="1" indent="-255105" algn="l">
              <a:lnSpc>
                <a:spcPts val="3308"/>
              </a:lnSpc>
              <a:buFont typeface="Arial"/>
              <a:buChar char="•"/>
            </a:pPr>
            <a:r>
              <a:rPr lang="en-US" sz="2363">
                <a:solidFill>
                  <a:srgbClr val="000000"/>
                </a:solidFill>
                <a:latin typeface="Canva Sans Bold"/>
              </a:rPr>
              <a:t>Strengths</a:t>
            </a:r>
            <a:r>
              <a:rPr lang="en-US" sz="2363">
                <a:solidFill>
                  <a:srgbClr val="000000"/>
                </a:solidFill>
                <a:latin typeface="Canva Sans"/>
              </a:rPr>
              <a:t>:</a:t>
            </a:r>
          </a:p>
          <a:p>
            <a:pPr marL="1020419" lvl="2" indent="-340140" algn="l">
              <a:lnSpc>
                <a:spcPts val="3308"/>
              </a:lnSpc>
              <a:buFont typeface="Arial"/>
              <a:buChar char="⚬"/>
            </a:pPr>
            <a:r>
              <a:rPr lang="en-US" sz="2363">
                <a:solidFill>
                  <a:srgbClr val="000000"/>
                </a:solidFill>
                <a:latin typeface="Canva Sans"/>
              </a:rPr>
              <a:t>Broad coverage and extensive restaurant listings.</a:t>
            </a:r>
          </a:p>
          <a:p>
            <a:pPr marL="1020419" lvl="2" indent="-340140" algn="l">
              <a:lnSpc>
                <a:spcPts val="3308"/>
              </a:lnSpc>
              <a:buFont typeface="Arial"/>
              <a:buChar char="⚬"/>
            </a:pPr>
            <a:r>
              <a:rPr lang="en-US" sz="2363">
                <a:solidFill>
                  <a:srgbClr val="000000"/>
                </a:solidFill>
                <a:latin typeface="Canva Sans"/>
              </a:rPr>
              <a:t>Competitive pricing and high user satisfaction.</a:t>
            </a:r>
          </a:p>
          <a:p>
            <a:pPr marL="1020419" lvl="2" indent="-340140" algn="l">
              <a:lnSpc>
                <a:spcPts val="3308"/>
              </a:lnSpc>
              <a:buFont typeface="Arial"/>
              <a:buChar char="⚬"/>
            </a:pPr>
            <a:r>
              <a:rPr lang="en-US" sz="2363">
                <a:solidFill>
                  <a:srgbClr val="000000"/>
                </a:solidFill>
                <a:latin typeface="Canva Sans"/>
              </a:rPr>
              <a:t>Unique features like Zomato Pro and live events integration.</a:t>
            </a:r>
          </a:p>
          <a:p>
            <a:pPr marL="1020419" lvl="2" indent="-340140" algn="l">
              <a:lnSpc>
                <a:spcPts val="3308"/>
              </a:lnSpc>
              <a:buFont typeface="Arial"/>
              <a:buChar char="⚬"/>
            </a:pPr>
            <a:r>
              <a:rPr lang="en-US" sz="2363">
                <a:solidFill>
                  <a:srgbClr val="000000"/>
                </a:solidFill>
                <a:latin typeface="Canva Sans"/>
              </a:rPr>
              <a:t>Grocery delivery through Blinkit.</a:t>
            </a:r>
          </a:p>
          <a:p>
            <a:pPr marL="510210" lvl="1" indent="-255105" algn="l">
              <a:lnSpc>
                <a:spcPts val="3308"/>
              </a:lnSpc>
              <a:buFont typeface="Arial"/>
              <a:buChar char="•"/>
            </a:pPr>
            <a:r>
              <a:rPr lang="en-US" sz="2363">
                <a:solidFill>
                  <a:srgbClr val="000000"/>
                </a:solidFill>
                <a:latin typeface="Canva Sans Bold"/>
              </a:rPr>
              <a:t>Areas for Improvement:</a:t>
            </a:r>
          </a:p>
          <a:p>
            <a:pPr marL="1020419" lvl="2" indent="-340140" algn="l">
              <a:lnSpc>
                <a:spcPts val="3308"/>
              </a:lnSpc>
              <a:buFont typeface="Arial"/>
              <a:buChar char="⚬"/>
            </a:pPr>
            <a:r>
              <a:rPr lang="en-US" sz="2363">
                <a:solidFill>
                  <a:srgbClr val="000000"/>
                </a:solidFill>
                <a:latin typeface="Canva Sans"/>
              </a:rPr>
              <a:t>Enhancing local presence and customization to compete with Swiggy’s local focus.</a:t>
            </a:r>
          </a:p>
          <a:p>
            <a:pPr marL="1020419" lvl="2" indent="-340140" algn="l">
              <a:lnSpc>
                <a:spcPts val="3308"/>
              </a:lnSpc>
              <a:buFont typeface="Arial"/>
              <a:buChar char="⚬"/>
            </a:pPr>
            <a:r>
              <a:rPr lang="en-US" sz="2363">
                <a:solidFill>
                  <a:srgbClr val="000000"/>
                </a:solidFill>
                <a:latin typeface="Canva Sans"/>
              </a:rPr>
              <a:t>Expanding into new regions to challenge Uber Eats’ global reach.</a:t>
            </a:r>
          </a:p>
          <a:p>
            <a:pPr algn="l">
              <a:lnSpc>
                <a:spcPts val="3308"/>
              </a:lnSpc>
            </a:pPr>
            <a:endParaRPr lang="en-US" sz="2363">
              <a:solidFill>
                <a:srgbClr val="000000"/>
              </a:solidFill>
              <a:latin typeface="Canva Sans"/>
            </a:endParaRPr>
          </a:p>
        </p:txBody>
      </p:sp>
    </p:spTree>
  </p:cSld>
  <p:clrMapOvr>
    <a:masterClrMapping/>
  </p:clrMapOvr>
  <p:transition spd="slow">
    <p:wipe/>
    <p:sndAc>
      <p:stSnd>
        <p:snd r:embed="rId2" name="wind.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3744"/>
        </a:solidFill>
        <a:effectLst/>
      </p:bgPr>
    </p:bg>
    <p:spTree>
      <p:nvGrpSpPr>
        <p:cNvPr id="1" name=""/>
        <p:cNvGrpSpPr/>
        <p:nvPr/>
      </p:nvGrpSpPr>
      <p:grpSpPr>
        <a:xfrm>
          <a:off x="0" y="0"/>
          <a:ext cx="0" cy="0"/>
          <a:chOff x="0" y="0"/>
          <a:chExt cx="0" cy="0"/>
        </a:xfrm>
      </p:grpSpPr>
      <p:grpSp>
        <p:nvGrpSpPr>
          <p:cNvPr id="2" name="Group 2"/>
          <p:cNvGrpSpPr/>
          <p:nvPr/>
        </p:nvGrpSpPr>
        <p:grpSpPr>
          <a:xfrm>
            <a:off x="8533586" y="1341369"/>
            <a:ext cx="9527300" cy="7916931"/>
            <a:chOff x="0" y="0"/>
            <a:chExt cx="2509248" cy="2085118"/>
          </a:xfrm>
        </p:grpSpPr>
        <p:sp>
          <p:nvSpPr>
            <p:cNvPr id="3" name="Freeform 3"/>
            <p:cNvSpPr/>
            <p:nvPr/>
          </p:nvSpPr>
          <p:spPr>
            <a:xfrm>
              <a:off x="0" y="0"/>
              <a:ext cx="2509248" cy="2085118"/>
            </a:xfrm>
            <a:custGeom>
              <a:avLst/>
              <a:gdLst/>
              <a:ahLst/>
              <a:cxnLst/>
              <a:rect l="l" t="t" r="r" b="b"/>
              <a:pathLst>
                <a:path w="2509248" h="2085118">
                  <a:moveTo>
                    <a:pt x="0" y="0"/>
                  </a:moveTo>
                  <a:lnTo>
                    <a:pt x="2509248" y="0"/>
                  </a:lnTo>
                  <a:lnTo>
                    <a:pt x="2509248" y="2085118"/>
                  </a:lnTo>
                  <a:lnTo>
                    <a:pt x="0" y="2085118"/>
                  </a:lnTo>
                  <a:close/>
                </a:path>
              </a:pathLst>
            </a:custGeom>
            <a:solidFill>
              <a:srgbClr val="FFFFFF"/>
            </a:solidFill>
          </p:spPr>
        </p:sp>
        <p:sp>
          <p:nvSpPr>
            <p:cNvPr id="4" name="TextBox 4"/>
            <p:cNvSpPr txBox="1"/>
            <p:nvPr/>
          </p:nvSpPr>
          <p:spPr>
            <a:xfrm>
              <a:off x="0" y="-95250"/>
              <a:ext cx="2509248" cy="2180368"/>
            </a:xfrm>
            <a:prstGeom prst="rect">
              <a:avLst/>
            </a:prstGeom>
          </p:spPr>
          <p:txBody>
            <a:bodyPr lIns="50800" tIns="50800" rIns="50800" bIns="50800" rtlCol="0" anchor="ctr"/>
            <a:lstStyle/>
            <a:p>
              <a:pPr algn="ctr">
                <a:lnSpc>
                  <a:spcPts val="3541"/>
                </a:lnSpc>
              </a:pPr>
              <a:endParaRPr/>
            </a:p>
          </p:txBody>
        </p:sp>
      </p:grpSp>
      <p:grpSp>
        <p:nvGrpSpPr>
          <p:cNvPr id="5" name="Group 5"/>
          <p:cNvGrpSpPr/>
          <p:nvPr/>
        </p:nvGrpSpPr>
        <p:grpSpPr>
          <a:xfrm>
            <a:off x="9944552" y="1982608"/>
            <a:ext cx="952713" cy="952713"/>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4280"/>
            </a:solidFill>
          </p:spPr>
        </p:sp>
      </p:grpSp>
      <p:grpSp>
        <p:nvGrpSpPr>
          <p:cNvPr id="7" name="Group 7"/>
          <p:cNvGrpSpPr/>
          <p:nvPr/>
        </p:nvGrpSpPr>
        <p:grpSpPr>
          <a:xfrm>
            <a:off x="9944552" y="3714885"/>
            <a:ext cx="952713" cy="952713"/>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4280"/>
            </a:solidFill>
          </p:spPr>
        </p:sp>
      </p:grpSp>
      <p:grpSp>
        <p:nvGrpSpPr>
          <p:cNvPr id="9" name="Group 9"/>
          <p:cNvGrpSpPr/>
          <p:nvPr/>
        </p:nvGrpSpPr>
        <p:grpSpPr>
          <a:xfrm>
            <a:off x="9944552" y="5562842"/>
            <a:ext cx="952713" cy="952713"/>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4280"/>
            </a:solidFill>
          </p:spPr>
        </p:sp>
      </p:grpSp>
      <p:grpSp>
        <p:nvGrpSpPr>
          <p:cNvPr id="11" name="Group 11"/>
          <p:cNvGrpSpPr/>
          <p:nvPr/>
        </p:nvGrpSpPr>
        <p:grpSpPr>
          <a:xfrm>
            <a:off x="9944552" y="7439568"/>
            <a:ext cx="952713" cy="952713"/>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94280"/>
            </a:solidFill>
          </p:spPr>
        </p:sp>
      </p:grpSp>
      <p:sp>
        <p:nvSpPr>
          <p:cNvPr id="13" name="Freeform 13"/>
          <p:cNvSpPr/>
          <p:nvPr/>
        </p:nvSpPr>
        <p:spPr>
          <a:xfrm>
            <a:off x="10061982" y="2188138"/>
            <a:ext cx="717852" cy="541652"/>
          </a:xfrm>
          <a:custGeom>
            <a:avLst/>
            <a:gdLst/>
            <a:ahLst/>
            <a:cxnLst/>
            <a:rect l="l" t="t" r="r" b="b"/>
            <a:pathLst>
              <a:path w="717852" h="541652">
                <a:moveTo>
                  <a:pt x="0" y="0"/>
                </a:moveTo>
                <a:lnTo>
                  <a:pt x="717853" y="0"/>
                </a:lnTo>
                <a:lnTo>
                  <a:pt x="717853" y="541653"/>
                </a:lnTo>
                <a:lnTo>
                  <a:pt x="0" y="5416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10061982" y="3920416"/>
            <a:ext cx="717852" cy="541652"/>
          </a:xfrm>
          <a:custGeom>
            <a:avLst/>
            <a:gdLst/>
            <a:ahLst/>
            <a:cxnLst/>
            <a:rect l="l" t="t" r="r" b="b"/>
            <a:pathLst>
              <a:path w="717852" h="541652">
                <a:moveTo>
                  <a:pt x="0" y="0"/>
                </a:moveTo>
                <a:lnTo>
                  <a:pt x="717853" y="0"/>
                </a:lnTo>
                <a:lnTo>
                  <a:pt x="717853" y="541652"/>
                </a:lnTo>
                <a:lnTo>
                  <a:pt x="0" y="5416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Freeform 15"/>
          <p:cNvSpPr/>
          <p:nvPr/>
        </p:nvSpPr>
        <p:spPr>
          <a:xfrm>
            <a:off x="10061982" y="5806682"/>
            <a:ext cx="717852" cy="541652"/>
          </a:xfrm>
          <a:custGeom>
            <a:avLst/>
            <a:gdLst/>
            <a:ahLst/>
            <a:cxnLst/>
            <a:rect l="l" t="t" r="r" b="b"/>
            <a:pathLst>
              <a:path w="717852" h="541652">
                <a:moveTo>
                  <a:pt x="0" y="0"/>
                </a:moveTo>
                <a:lnTo>
                  <a:pt x="717853" y="0"/>
                </a:lnTo>
                <a:lnTo>
                  <a:pt x="717853" y="541652"/>
                </a:lnTo>
                <a:lnTo>
                  <a:pt x="0" y="5416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6" name="Freeform 16"/>
          <p:cNvSpPr/>
          <p:nvPr/>
        </p:nvSpPr>
        <p:spPr>
          <a:xfrm>
            <a:off x="10061982" y="7620455"/>
            <a:ext cx="717852" cy="541652"/>
          </a:xfrm>
          <a:custGeom>
            <a:avLst/>
            <a:gdLst/>
            <a:ahLst/>
            <a:cxnLst/>
            <a:rect l="l" t="t" r="r" b="b"/>
            <a:pathLst>
              <a:path w="717852" h="541652">
                <a:moveTo>
                  <a:pt x="0" y="0"/>
                </a:moveTo>
                <a:lnTo>
                  <a:pt x="717853" y="0"/>
                </a:lnTo>
                <a:lnTo>
                  <a:pt x="717853" y="541652"/>
                </a:lnTo>
                <a:lnTo>
                  <a:pt x="0" y="5416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7" name="Freeform 17"/>
          <p:cNvSpPr/>
          <p:nvPr/>
        </p:nvSpPr>
        <p:spPr>
          <a:xfrm>
            <a:off x="1028700" y="4929505"/>
            <a:ext cx="5896374" cy="5844781"/>
          </a:xfrm>
          <a:custGeom>
            <a:avLst/>
            <a:gdLst/>
            <a:ahLst/>
            <a:cxnLst/>
            <a:rect l="l" t="t" r="r" b="b"/>
            <a:pathLst>
              <a:path w="5896374" h="5844781">
                <a:moveTo>
                  <a:pt x="0" y="0"/>
                </a:moveTo>
                <a:lnTo>
                  <a:pt x="5896374" y="0"/>
                </a:lnTo>
                <a:lnTo>
                  <a:pt x="5896374" y="5844781"/>
                </a:lnTo>
                <a:lnTo>
                  <a:pt x="0" y="584478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8" name="TextBox 18"/>
          <p:cNvSpPr txBox="1"/>
          <p:nvPr/>
        </p:nvSpPr>
        <p:spPr>
          <a:xfrm>
            <a:off x="11358873" y="1895536"/>
            <a:ext cx="4662078" cy="367665"/>
          </a:xfrm>
          <a:prstGeom prst="rect">
            <a:avLst/>
          </a:prstGeom>
        </p:spPr>
        <p:txBody>
          <a:bodyPr lIns="0" tIns="0" rIns="0" bIns="0" rtlCol="0" anchor="t">
            <a:spAutoFit/>
          </a:bodyPr>
          <a:lstStyle/>
          <a:p>
            <a:pPr algn="l">
              <a:lnSpc>
                <a:spcPts val="2760"/>
              </a:lnSpc>
            </a:pPr>
            <a:r>
              <a:rPr lang="en-US" sz="2400">
                <a:solidFill>
                  <a:srgbClr val="594280"/>
                </a:solidFill>
                <a:latin typeface="Poppins Medium"/>
              </a:rPr>
              <a:t>Dineout Recommendation</a:t>
            </a:r>
          </a:p>
        </p:txBody>
      </p:sp>
      <p:sp>
        <p:nvSpPr>
          <p:cNvPr id="19" name="TextBox 19"/>
          <p:cNvSpPr txBox="1"/>
          <p:nvPr/>
        </p:nvSpPr>
        <p:spPr>
          <a:xfrm>
            <a:off x="11358873" y="2453701"/>
            <a:ext cx="4662078" cy="693420"/>
          </a:xfrm>
          <a:prstGeom prst="rect">
            <a:avLst/>
          </a:prstGeom>
        </p:spPr>
        <p:txBody>
          <a:bodyPr lIns="0" tIns="0" rIns="0" bIns="0" rtlCol="0" anchor="t">
            <a:spAutoFit/>
          </a:bodyPr>
          <a:lstStyle/>
          <a:p>
            <a:pPr algn="l">
              <a:lnSpc>
                <a:spcPts val="2700"/>
              </a:lnSpc>
            </a:pPr>
            <a:r>
              <a:rPr lang="en-US" sz="1800">
                <a:solidFill>
                  <a:srgbClr val="545454"/>
                </a:solidFill>
                <a:latin typeface="Poppins"/>
              </a:rPr>
              <a:t>Inaccurate Proximity Recommendations in Zomato's Dineout Feature</a:t>
            </a:r>
          </a:p>
        </p:txBody>
      </p:sp>
      <p:sp>
        <p:nvSpPr>
          <p:cNvPr id="20" name="TextBox 20"/>
          <p:cNvSpPr txBox="1"/>
          <p:nvPr/>
        </p:nvSpPr>
        <p:spPr>
          <a:xfrm>
            <a:off x="11358873" y="5439017"/>
            <a:ext cx="4923105" cy="367665"/>
          </a:xfrm>
          <a:prstGeom prst="rect">
            <a:avLst/>
          </a:prstGeom>
        </p:spPr>
        <p:txBody>
          <a:bodyPr lIns="0" tIns="0" rIns="0" bIns="0" rtlCol="0" anchor="t">
            <a:spAutoFit/>
          </a:bodyPr>
          <a:lstStyle/>
          <a:p>
            <a:pPr algn="l">
              <a:lnSpc>
                <a:spcPts val="2760"/>
              </a:lnSpc>
            </a:pPr>
            <a:r>
              <a:rPr lang="en-US" sz="2400">
                <a:solidFill>
                  <a:srgbClr val="594280"/>
                </a:solidFill>
                <a:latin typeface="Poppins Medium"/>
              </a:rPr>
              <a:t>Season wise recommendation</a:t>
            </a:r>
          </a:p>
        </p:txBody>
      </p:sp>
      <p:sp>
        <p:nvSpPr>
          <p:cNvPr id="21" name="TextBox 21"/>
          <p:cNvSpPr txBox="1"/>
          <p:nvPr/>
        </p:nvSpPr>
        <p:spPr>
          <a:xfrm>
            <a:off x="11358873" y="5993674"/>
            <a:ext cx="4923105" cy="350520"/>
          </a:xfrm>
          <a:prstGeom prst="rect">
            <a:avLst/>
          </a:prstGeom>
        </p:spPr>
        <p:txBody>
          <a:bodyPr lIns="0" tIns="0" rIns="0" bIns="0" rtlCol="0" anchor="t">
            <a:spAutoFit/>
          </a:bodyPr>
          <a:lstStyle/>
          <a:p>
            <a:pPr algn="l">
              <a:lnSpc>
                <a:spcPts val="2700"/>
              </a:lnSpc>
            </a:pPr>
            <a:r>
              <a:rPr lang="en-US" sz="1800">
                <a:solidFill>
                  <a:srgbClr val="545454"/>
                </a:solidFill>
                <a:latin typeface="Poppins"/>
              </a:rPr>
              <a:t>Seasonal Relevance in Recommendations</a:t>
            </a:r>
          </a:p>
        </p:txBody>
      </p:sp>
      <p:sp>
        <p:nvSpPr>
          <p:cNvPr id="22" name="TextBox 22"/>
          <p:cNvSpPr txBox="1"/>
          <p:nvPr/>
        </p:nvSpPr>
        <p:spPr>
          <a:xfrm>
            <a:off x="1028700" y="1510665"/>
            <a:ext cx="7236904" cy="3418840"/>
          </a:xfrm>
          <a:prstGeom prst="rect">
            <a:avLst/>
          </a:prstGeom>
        </p:spPr>
        <p:txBody>
          <a:bodyPr lIns="0" tIns="0" rIns="0" bIns="0" rtlCol="0" anchor="t">
            <a:spAutoFit/>
          </a:bodyPr>
          <a:lstStyle/>
          <a:p>
            <a:pPr algn="l">
              <a:lnSpc>
                <a:spcPts val="8959"/>
              </a:lnSpc>
            </a:pPr>
            <a:r>
              <a:rPr lang="en-US" sz="6399">
                <a:solidFill>
                  <a:srgbClr val="FFFEFE"/>
                </a:solidFill>
                <a:latin typeface="Poppins Semi-Bold"/>
              </a:rPr>
              <a:t>Identification of Improvement Areas:</a:t>
            </a:r>
          </a:p>
        </p:txBody>
      </p:sp>
      <p:sp>
        <p:nvSpPr>
          <p:cNvPr id="23" name="TextBox 23"/>
          <p:cNvSpPr txBox="1"/>
          <p:nvPr/>
        </p:nvSpPr>
        <p:spPr>
          <a:xfrm>
            <a:off x="11358873" y="7315743"/>
            <a:ext cx="4923105" cy="367665"/>
          </a:xfrm>
          <a:prstGeom prst="rect">
            <a:avLst/>
          </a:prstGeom>
        </p:spPr>
        <p:txBody>
          <a:bodyPr lIns="0" tIns="0" rIns="0" bIns="0" rtlCol="0" anchor="t">
            <a:spAutoFit/>
          </a:bodyPr>
          <a:lstStyle/>
          <a:p>
            <a:pPr algn="l">
              <a:lnSpc>
                <a:spcPts val="2760"/>
              </a:lnSpc>
            </a:pPr>
            <a:r>
              <a:rPr lang="en-US" sz="2400">
                <a:solidFill>
                  <a:srgbClr val="594280"/>
                </a:solidFill>
                <a:latin typeface="Poppins"/>
              </a:rPr>
              <a:t>Event Sorting in Zomato Live</a:t>
            </a:r>
          </a:p>
        </p:txBody>
      </p:sp>
      <p:sp>
        <p:nvSpPr>
          <p:cNvPr id="24" name="TextBox 24"/>
          <p:cNvSpPr txBox="1"/>
          <p:nvPr/>
        </p:nvSpPr>
        <p:spPr>
          <a:xfrm>
            <a:off x="11358873" y="7775695"/>
            <a:ext cx="4923105" cy="693420"/>
          </a:xfrm>
          <a:prstGeom prst="rect">
            <a:avLst/>
          </a:prstGeom>
        </p:spPr>
        <p:txBody>
          <a:bodyPr lIns="0" tIns="0" rIns="0" bIns="0" rtlCol="0" anchor="t">
            <a:spAutoFit/>
          </a:bodyPr>
          <a:lstStyle/>
          <a:p>
            <a:pPr algn="l">
              <a:lnSpc>
                <a:spcPts val="2700"/>
              </a:lnSpc>
            </a:pPr>
            <a:r>
              <a:rPr lang="en-US" sz="1800">
                <a:solidFill>
                  <a:srgbClr val="545454"/>
                </a:solidFill>
                <a:latin typeface="Poppins"/>
              </a:rPr>
              <a:t>timely decisions regarding upcoming events.</a:t>
            </a:r>
          </a:p>
        </p:txBody>
      </p:sp>
      <p:sp>
        <p:nvSpPr>
          <p:cNvPr id="25" name="TextBox 25"/>
          <p:cNvSpPr txBox="1"/>
          <p:nvPr/>
        </p:nvSpPr>
        <p:spPr>
          <a:xfrm>
            <a:off x="11358873" y="3705360"/>
            <a:ext cx="4662078" cy="367665"/>
          </a:xfrm>
          <a:prstGeom prst="rect">
            <a:avLst/>
          </a:prstGeom>
        </p:spPr>
        <p:txBody>
          <a:bodyPr lIns="0" tIns="0" rIns="0" bIns="0" rtlCol="0" anchor="t">
            <a:spAutoFit/>
          </a:bodyPr>
          <a:lstStyle/>
          <a:p>
            <a:pPr algn="l">
              <a:lnSpc>
                <a:spcPts val="2760"/>
              </a:lnSpc>
            </a:pPr>
            <a:r>
              <a:rPr lang="en-US" sz="2400">
                <a:solidFill>
                  <a:srgbClr val="594280"/>
                </a:solidFill>
                <a:latin typeface="Poppins Medium"/>
              </a:rPr>
              <a:t>Integration Issue </a:t>
            </a:r>
          </a:p>
        </p:txBody>
      </p:sp>
      <p:sp>
        <p:nvSpPr>
          <p:cNvPr id="26" name="TextBox 26"/>
          <p:cNvSpPr txBox="1"/>
          <p:nvPr/>
        </p:nvSpPr>
        <p:spPr>
          <a:xfrm>
            <a:off x="11358873" y="4175881"/>
            <a:ext cx="4662078" cy="350520"/>
          </a:xfrm>
          <a:prstGeom prst="rect">
            <a:avLst/>
          </a:prstGeom>
        </p:spPr>
        <p:txBody>
          <a:bodyPr lIns="0" tIns="0" rIns="0" bIns="0" rtlCol="0" anchor="t">
            <a:spAutoFit/>
          </a:bodyPr>
          <a:lstStyle/>
          <a:p>
            <a:pPr algn="l">
              <a:lnSpc>
                <a:spcPts val="2700"/>
              </a:lnSpc>
            </a:pPr>
            <a:r>
              <a:rPr lang="en-US" sz="1800">
                <a:solidFill>
                  <a:srgbClr val="545454"/>
                </a:solidFill>
                <a:latin typeface="Poppins"/>
              </a:rPr>
              <a:t>with Blinkit in the Zomato App</a:t>
            </a:r>
          </a:p>
        </p:txBody>
      </p:sp>
      <p:grpSp>
        <p:nvGrpSpPr>
          <p:cNvPr id="27" name="Group 27"/>
          <p:cNvGrpSpPr/>
          <p:nvPr/>
        </p:nvGrpSpPr>
        <p:grpSpPr>
          <a:xfrm>
            <a:off x="11377612" y="1065848"/>
            <a:ext cx="111442" cy="108585"/>
            <a:chOff x="0" y="0"/>
            <a:chExt cx="148590" cy="144780"/>
          </a:xfrm>
        </p:grpSpPr>
        <p:sp>
          <p:nvSpPr>
            <p:cNvPr id="28" name="Freeform 28"/>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0571D3"/>
            </a:solidFill>
            <a:ln cap="sq">
              <a:noFill/>
              <a:prstDash val="solid"/>
              <a:miter/>
            </a:ln>
          </p:spPr>
        </p:sp>
      </p:grpSp>
    </p:spTree>
  </p:cSld>
  <p:clrMapOvr>
    <a:masterClrMapping/>
  </p:clrMapOvr>
  <p:transition spd="slow">
    <p:wipe/>
    <p:sndAc>
      <p:stSnd>
        <p:snd r:embed="rId2" name="wind.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3766" y="872849"/>
            <a:ext cx="4076034" cy="9364052"/>
          </a:xfrm>
          <a:custGeom>
            <a:avLst/>
            <a:gdLst/>
            <a:ahLst/>
            <a:cxnLst/>
            <a:rect l="l" t="t" r="r" b="b"/>
            <a:pathLst>
              <a:path w="4076034" h="9364052">
                <a:moveTo>
                  <a:pt x="0" y="0"/>
                </a:moveTo>
                <a:lnTo>
                  <a:pt x="4076034" y="0"/>
                </a:lnTo>
                <a:lnTo>
                  <a:pt x="4076034" y="9364052"/>
                </a:lnTo>
                <a:lnTo>
                  <a:pt x="0" y="9364052"/>
                </a:lnTo>
                <a:lnTo>
                  <a:pt x="0" y="0"/>
                </a:lnTo>
                <a:close/>
              </a:path>
            </a:pathLst>
          </a:custGeom>
          <a:blipFill>
            <a:blip r:embed="rId3"/>
            <a:stretch>
              <a:fillRect l="-1474" r="-1474"/>
            </a:stretch>
          </a:blipFill>
        </p:spPr>
      </p:sp>
      <p:sp>
        <p:nvSpPr>
          <p:cNvPr id="3" name="Freeform 3"/>
          <p:cNvSpPr/>
          <p:nvPr/>
        </p:nvSpPr>
        <p:spPr>
          <a:xfrm>
            <a:off x="5014934" y="2393275"/>
            <a:ext cx="4241167" cy="6865025"/>
          </a:xfrm>
          <a:custGeom>
            <a:avLst/>
            <a:gdLst/>
            <a:ahLst/>
            <a:cxnLst/>
            <a:rect l="l" t="t" r="r" b="b"/>
            <a:pathLst>
              <a:path w="4241167" h="6865025">
                <a:moveTo>
                  <a:pt x="0" y="0"/>
                </a:moveTo>
                <a:lnTo>
                  <a:pt x="4241167" y="0"/>
                </a:lnTo>
                <a:lnTo>
                  <a:pt x="4241167" y="6865025"/>
                </a:lnTo>
                <a:lnTo>
                  <a:pt x="0" y="6865025"/>
                </a:lnTo>
                <a:lnTo>
                  <a:pt x="0" y="0"/>
                </a:lnTo>
                <a:close/>
              </a:path>
            </a:pathLst>
          </a:custGeom>
          <a:blipFill>
            <a:blip r:embed="rId4"/>
            <a:stretch>
              <a:fillRect b="-37861"/>
            </a:stretch>
          </a:blipFill>
        </p:spPr>
      </p:sp>
      <p:sp>
        <p:nvSpPr>
          <p:cNvPr id="4" name="Freeform 4"/>
          <p:cNvSpPr/>
          <p:nvPr/>
        </p:nvSpPr>
        <p:spPr>
          <a:xfrm>
            <a:off x="8736607" y="7132698"/>
            <a:ext cx="9551393" cy="3104203"/>
          </a:xfrm>
          <a:custGeom>
            <a:avLst/>
            <a:gdLst/>
            <a:ahLst/>
            <a:cxnLst/>
            <a:rect l="l" t="t" r="r" b="b"/>
            <a:pathLst>
              <a:path w="9551393" h="3104203">
                <a:moveTo>
                  <a:pt x="0" y="0"/>
                </a:moveTo>
                <a:lnTo>
                  <a:pt x="9551393" y="0"/>
                </a:lnTo>
                <a:lnTo>
                  <a:pt x="9551393" y="3104203"/>
                </a:lnTo>
                <a:lnTo>
                  <a:pt x="0" y="310420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9861746" y="952500"/>
            <a:ext cx="7614435" cy="2007767"/>
          </a:xfrm>
          <a:prstGeom prst="rect">
            <a:avLst/>
          </a:prstGeom>
        </p:spPr>
        <p:txBody>
          <a:bodyPr lIns="0" tIns="0" rIns="0" bIns="0" rtlCol="0" anchor="t">
            <a:spAutoFit/>
          </a:bodyPr>
          <a:lstStyle/>
          <a:p>
            <a:pPr algn="ctr">
              <a:lnSpc>
                <a:spcPts val="5360"/>
              </a:lnSpc>
            </a:pPr>
            <a:r>
              <a:rPr lang="en-US" sz="3829">
                <a:solidFill>
                  <a:srgbClr val="E23744"/>
                </a:solidFill>
                <a:latin typeface="Canva Sans Bold"/>
              </a:rPr>
              <a:t>Inaccurate Proximity Recommendations in Zomato's Dineout Feature</a:t>
            </a:r>
          </a:p>
        </p:txBody>
      </p:sp>
      <p:sp>
        <p:nvSpPr>
          <p:cNvPr id="6" name="TextBox 6"/>
          <p:cNvSpPr txBox="1"/>
          <p:nvPr/>
        </p:nvSpPr>
        <p:spPr>
          <a:xfrm>
            <a:off x="9591235" y="3081455"/>
            <a:ext cx="8696765" cy="3197432"/>
          </a:xfrm>
          <a:prstGeom prst="rect">
            <a:avLst/>
          </a:prstGeom>
        </p:spPr>
        <p:txBody>
          <a:bodyPr lIns="0" tIns="0" rIns="0" bIns="0" rtlCol="0" anchor="t">
            <a:spAutoFit/>
          </a:bodyPr>
          <a:lstStyle/>
          <a:p>
            <a:pPr algn="ctr">
              <a:lnSpc>
                <a:spcPts val="2823"/>
              </a:lnSpc>
            </a:pPr>
            <a:endParaRPr/>
          </a:p>
          <a:p>
            <a:pPr algn="l">
              <a:lnSpc>
                <a:spcPts val="3803"/>
              </a:lnSpc>
            </a:pPr>
            <a:r>
              <a:rPr lang="en-US" sz="2716">
                <a:solidFill>
                  <a:srgbClr val="231F20"/>
                </a:solidFill>
                <a:latin typeface="Canva Sans"/>
              </a:rPr>
              <a:t>In the Zomato app, the Dineout feature often displays restaurants that are far away, even when many well-known and popular options are located nearby. I have images that illustrate this discrepancy.</a:t>
            </a:r>
          </a:p>
          <a:p>
            <a:pPr algn="l">
              <a:lnSpc>
                <a:spcPts val="3803"/>
              </a:lnSpc>
            </a:pPr>
            <a:endParaRPr lang="en-US" sz="2716">
              <a:solidFill>
                <a:srgbClr val="231F20"/>
              </a:solidFill>
              <a:latin typeface="Canva Sans"/>
            </a:endParaRPr>
          </a:p>
        </p:txBody>
      </p:sp>
      <p:sp>
        <p:nvSpPr>
          <p:cNvPr id="7" name="TextBox 7"/>
          <p:cNvSpPr txBox="1"/>
          <p:nvPr/>
        </p:nvSpPr>
        <p:spPr>
          <a:xfrm>
            <a:off x="230191" y="284906"/>
            <a:ext cx="4667845" cy="537844"/>
          </a:xfrm>
          <a:prstGeom prst="rect">
            <a:avLst/>
          </a:prstGeom>
        </p:spPr>
        <p:txBody>
          <a:bodyPr lIns="0" tIns="0" rIns="0" bIns="0" rtlCol="0" anchor="t">
            <a:spAutoFit/>
          </a:bodyPr>
          <a:lstStyle/>
          <a:p>
            <a:pPr algn="ctr">
              <a:lnSpc>
                <a:spcPts val="4480"/>
              </a:lnSpc>
            </a:pPr>
            <a:r>
              <a:rPr lang="en-US" sz="3200">
                <a:solidFill>
                  <a:srgbClr val="ED1C24"/>
                </a:solidFill>
                <a:latin typeface="Canva Sans Bold"/>
              </a:rPr>
              <a:t>zomato sort by nearest </a:t>
            </a:r>
          </a:p>
        </p:txBody>
      </p:sp>
      <p:sp>
        <p:nvSpPr>
          <p:cNvPr id="8" name="TextBox 8"/>
          <p:cNvSpPr txBox="1"/>
          <p:nvPr/>
        </p:nvSpPr>
        <p:spPr>
          <a:xfrm>
            <a:off x="5014934" y="971550"/>
            <a:ext cx="4283720" cy="976629"/>
          </a:xfrm>
          <a:prstGeom prst="rect">
            <a:avLst/>
          </a:prstGeom>
        </p:spPr>
        <p:txBody>
          <a:bodyPr lIns="0" tIns="0" rIns="0" bIns="0" rtlCol="0" anchor="t">
            <a:spAutoFit/>
          </a:bodyPr>
          <a:lstStyle/>
          <a:p>
            <a:pPr algn="ctr">
              <a:lnSpc>
                <a:spcPts val="3920"/>
              </a:lnSpc>
            </a:pPr>
            <a:r>
              <a:rPr lang="en-US" sz="2800">
                <a:solidFill>
                  <a:srgbClr val="000000"/>
                </a:solidFill>
                <a:latin typeface="Canva Sans Bold"/>
              </a:rPr>
              <a:t>Actual location on Gmap</a:t>
            </a:r>
          </a:p>
          <a:p>
            <a:pPr algn="ctr">
              <a:lnSpc>
                <a:spcPts val="3920"/>
              </a:lnSpc>
            </a:pPr>
            <a:r>
              <a:rPr lang="en-US" sz="2800">
                <a:solidFill>
                  <a:srgbClr val="000000"/>
                </a:solidFill>
                <a:latin typeface="Canva Sans Bold"/>
              </a:rPr>
              <a:t> &amp; nearby restaurants</a:t>
            </a:r>
          </a:p>
        </p:txBody>
      </p:sp>
    </p:spTree>
  </p:cSld>
  <p:clrMapOvr>
    <a:masterClrMapping/>
  </p:clrMapOvr>
  <p:transition spd="slow">
    <p:wipe/>
    <p:sndAc>
      <p:stSnd>
        <p:snd r:embed="rId2" name="wind.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547718" y="-813337"/>
            <a:ext cx="17440963" cy="2657295"/>
          </a:xfrm>
          <a:prstGeom prst="rect">
            <a:avLst/>
          </a:prstGeom>
        </p:spPr>
        <p:txBody>
          <a:bodyPr lIns="0" tIns="0" rIns="0" bIns="0" rtlCol="0" anchor="t">
            <a:spAutoFit/>
          </a:bodyPr>
          <a:lstStyle/>
          <a:p>
            <a:pPr algn="ctr">
              <a:lnSpc>
                <a:spcPts val="7088"/>
              </a:lnSpc>
            </a:pPr>
            <a:endParaRPr/>
          </a:p>
          <a:p>
            <a:pPr algn="ctr">
              <a:lnSpc>
                <a:spcPts val="7088"/>
              </a:lnSpc>
            </a:pPr>
            <a:r>
              <a:rPr lang="en-US" sz="5062">
                <a:solidFill>
                  <a:srgbClr val="E23744"/>
                </a:solidFill>
                <a:latin typeface="Canva Sans Bold"/>
              </a:rPr>
              <a:t>AI Solution for Improved Restaurant Recommendations</a:t>
            </a:r>
          </a:p>
          <a:p>
            <a:pPr algn="ctr">
              <a:lnSpc>
                <a:spcPts val="7088"/>
              </a:lnSpc>
            </a:pPr>
            <a:endParaRPr lang="en-US" sz="5062">
              <a:solidFill>
                <a:srgbClr val="E23744"/>
              </a:solidFill>
              <a:latin typeface="Canva Sans Bold"/>
            </a:endParaRPr>
          </a:p>
        </p:txBody>
      </p:sp>
      <p:sp>
        <p:nvSpPr>
          <p:cNvPr id="3" name="TextBox 3"/>
          <p:cNvSpPr txBox="1"/>
          <p:nvPr/>
        </p:nvSpPr>
        <p:spPr>
          <a:xfrm>
            <a:off x="736063" y="1161811"/>
            <a:ext cx="17067645" cy="8903257"/>
          </a:xfrm>
          <a:prstGeom prst="rect">
            <a:avLst/>
          </a:prstGeom>
        </p:spPr>
        <p:txBody>
          <a:bodyPr lIns="0" tIns="0" rIns="0" bIns="0" rtlCol="0" anchor="t">
            <a:spAutoFit/>
          </a:bodyPr>
          <a:lstStyle/>
          <a:p>
            <a:pPr algn="l">
              <a:lnSpc>
                <a:spcPts val="2769"/>
              </a:lnSpc>
            </a:pPr>
            <a:r>
              <a:rPr lang="en-US" sz="1978">
                <a:solidFill>
                  <a:srgbClr val="000000"/>
                </a:solidFill>
                <a:latin typeface="Canva Sans"/>
              </a:rPr>
              <a:t>To address the issue of showing far-away restaurants instead of nearby popular ones, Zomato can implement the following AI-based solution:</a:t>
            </a:r>
          </a:p>
          <a:p>
            <a:pPr algn="l">
              <a:lnSpc>
                <a:spcPts val="2769"/>
              </a:lnSpc>
            </a:pPr>
            <a:r>
              <a:rPr lang="en-US" sz="1978" u="sng">
                <a:solidFill>
                  <a:srgbClr val="E23744"/>
                </a:solidFill>
                <a:latin typeface="Canva Sans Bold"/>
              </a:rPr>
              <a:t>1. Enhanced Location-Based Filtering:</a:t>
            </a:r>
          </a:p>
          <a:p>
            <a:pPr marL="427069" lvl="1" indent="-213535" algn="l">
              <a:lnSpc>
                <a:spcPts val="2769"/>
              </a:lnSpc>
              <a:buFont typeface="Arial"/>
              <a:buChar char="•"/>
            </a:pPr>
            <a:r>
              <a:rPr lang="en-US" sz="1978">
                <a:solidFill>
                  <a:srgbClr val="000000"/>
                </a:solidFill>
                <a:latin typeface="Canva Sans Bold"/>
              </a:rPr>
              <a:t>Geolocation Accuracy</a:t>
            </a:r>
            <a:r>
              <a:rPr lang="en-US" sz="1978">
                <a:solidFill>
                  <a:srgbClr val="000000"/>
                </a:solidFill>
                <a:latin typeface="Canva Sans"/>
              </a:rPr>
              <a:t>: Use advanced geolocation algorithms to accurately detect the user's current location.</a:t>
            </a:r>
          </a:p>
          <a:p>
            <a:pPr marL="427069" lvl="1" indent="-213535" algn="l">
              <a:lnSpc>
                <a:spcPts val="2769"/>
              </a:lnSpc>
              <a:buFont typeface="Arial"/>
              <a:buChar char="•"/>
            </a:pPr>
            <a:r>
              <a:rPr lang="en-US" sz="1978">
                <a:solidFill>
                  <a:srgbClr val="000000"/>
                </a:solidFill>
                <a:latin typeface="Canva Sans Bold"/>
              </a:rPr>
              <a:t>Proximity Algorithm: </a:t>
            </a:r>
            <a:r>
              <a:rPr lang="en-US" sz="1978">
                <a:solidFill>
                  <a:srgbClr val="000000"/>
                </a:solidFill>
                <a:latin typeface="Canva Sans"/>
              </a:rPr>
              <a:t>Develop an AI-powered proximity algorithm to prioritize restaurants based on their distance from the user.</a:t>
            </a:r>
          </a:p>
          <a:p>
            <a:pPr algn="l">
              <a:lnSpc>
                <a:spcPts val="2769"/>
              </a:lnSpc>
            </a:pPr>
            <a:r>
              <a:rPr lang="en-US" sz="1978" u="sng">
                <a:solidFill>
                  <a:srgbClr val="E23744"/>
                </a:solidFill>
                <a:latin typeface="Canva Sans Bold"/>
              </a:rPr>
              <a:t>2. User Preference Learning:</a:t>
            </a:r>
          </a:p>
          <a:p>
            <a:pPr marL="427069" lvl="1" indent="-213535" algn="l">
              <a:lnSpc>
                <a:spcPts val="2769"/>
              </a:lnSpc>
              <a:buFont typeface="Arial"/>
              <a:buChar char="•"/>
            </a:pPr>
            <a:r>
              <a:rPr lang="en-US" sz="1978">
                <a:solidFill>
                  <a:srgbClr val="000000"/>
                </a:solidFill>
                <a:latin typeface="Canva Sans Bold"/>
              </a:rPr>
              <a:t>Personalized Recommendations:</a:t>
            </a:r>
            <a:r>
              <a:rPr lang="en-US" sz="1978">
                <a:solidFill>
                  <a:srgbClr val="000000"/>
                </a:solidFill>
                <a:latin typeface="Canva Sans"/>
              </a:rPr>
              <a:t> Implement machine learning models to analyze users' dining history and preferences, offering personalized restaurant recommendations.</a:t>
            </a:r>
          </a:p>
          <a:p>
            <a:pPr marL="427069" lvl="1" indent="-213535" algn="l">
              <a:lnSpc>
                <a:spcPts val="2769"/>
              </a:lnSpc>
              <a:buFont typeface="Arial"/>
              <a:buChar char="•"/>
            </a:pPr>
            <a:r>
              <a:rPr lang="en-US" sz="1978">
                <a:solidFill>
                  <a:srgbClr val="000000"/>
                </a:solidFill>
                <a:latin typeface="Canva Sans Bold"/>
              </a:rPr>
              <a:t>Real-time Feedback:</a:t>
            </a:r>
            <a:r>
              <a:rPr lang="en-US" sz="1978">
                <a:solidFill>
                  <a:srgbClr val="000000"/>
                </a:solidFill>
                <a:latin typeface="Canva Sans"/>
              </a:rPr>
              <a:t> Allow users to provide real-time feedback on restaurant suggestions, using this data to continuously refine the recommendation engine.</a:t>
            </a:r>
          </a:p>
          <a:p>
            <a:pPr algn="l">
              <a:lnSpc>
                <a:spcPts val="2769"/>
              </a:lnSpc>
            </a:pPr>
            <a:r>
              <a:rPr lang="en-US" sz="1978" u="sng">
                <a:solidFill>
                  <a:srgbClr val="E23744"/>
                </a:solidFill>
                <a:latin typeface="Canva Sans Bold"/>
              </a:rPr>
              <a:t>3. Popularity and Review Integration:</a:t>
            </a:r>
          </a:p>
          <a:p>
            <a:pPr marL="427069" lvl="1" indent="-213535" algn="l">
              <a:lnSpc>
                <a:spcPts val="2769"/>
              </a:lnSpc>
              <a:buFont typeface="Arial"/>
              <a:buChar char="•"/>
            </a:pPr>
            <a:r>
              <a:rPr lang="en-US" sz="1978">
                <a:solidFill>
                  <a:srgbClr val="000000"/>
                </a:solidFill>
                <a:latin typeface="Canva Sans Bold"/>
              </a:rPr>
              <a:t>Popularity Metrics:</a:t>
            </a:r>
            <a:r>
              <a:rPr lang="en-US" sz="1978">
                <a:solidFill>
                  <a:srgbClr val="000000"/>
                </a:solidFill>
                <a:latin typeface="Canva Sans"/>
              </a:rPr>
              <a:t> Incorporate metrics such as user ratings, number of reviews, and overall popularity into the recommendation algorithm.</a:t>
            </a:r>
          </a:p>
          <a:p>
            <a:pPr marL="427069" lvl="1" indent="-213535" algn="l">
              <a:lnSpc>
                <a:spcPts val="2769"/>
              </a:lnSpc>
              <a:buFont typeface="Arial"/>
              <a:buChar char="•"/>
            </a:pPr>
            <a:r>
              <a:rPr lang="en-US" sz="1978">
                <a:solidFill>
                  <a:srgbClr val="000000"/>
                </a:solidFill>
                <a:latin typeface="Canva Sans Bold"/>
              </a:rPr>
              <a:t>Dynamic Updates:</a:t>
            </a:r>
            <a:r>
              <a:rPr lang="en-US" sz="1978">
                <a:solidFill>
                  <a:srgbClr val="000000"/>
                </a:solidFill>
                <a:latin typeface="Canva Sans"/>
              </a:rPr>
              <a:t> Ensure the system dynamically updates the restaurant listings based on changes in ratings and reviews.</a:t>
            </a:r>
          </a:p>
          <a:p>
            <a:pPr algn="l">
              <a:lnSpc>
                <a:spcPts val="2769"/>
              </a:lnSpc>
            </a:pPr>
            <a:r>
              <a:rPr lang="en-US" sz="1978" u="sng">
                <a:solidFill>
                  <a:srgbClr val="E23744"/>
                </a:solidFill>
                <a:latin typeface="Canva Sans Bold"/>
              </a:rPr>
              <a:t>4. Context-Aware Suggestions:</a:t>
            </a:r>
          </a:p>
          <a:p>
            <a:pPr marL="427069" lvl="1" indent="-213535" algn="l">
              <a:lnSpc>
                <a:spcPts val="2769"/>
              </a:lnSpc>
              <a:buFont typeface="Arial"/>
              <a:buChar char="•"/>
            </a:pPr>
            <a:r>
              <a:rPr lang="en-US" sz="1978">
                <a:solidFill>
                  <a:srgbClr val="000000"/>
                </a:solidFill>
                <a:latin typeface="Canva Sans Bold"/>
              </a:rPr>
              <a:t>Time and Occasion-Based Filtering: </a:t>
            </a:r>
            <a:r>
              <a:rPr lang="en-US" sz="1978">
                <a:solidFill>
                  <a:srgbClr val="000000"/>
                </a:solidFill>
                <a:latin typeface="Canva Sans"/>
              </a:rPr>
              <a:t>Use AI to provide suggestions based on the time of day, day of the week, and special occasions, ensuring the recommendations are contextually relevant.</a:t>
            </a:r>
          </a:p>
          <a:p>
            <a:pPr marL="427069" lvl="1" indent="-213535" algn="l">
              <a:lnSpc>
                <a:spcPts val="2769"/>
              </a:lnSpc>
              <a:buFont typeface="Arial"/>
              <a:buChar char="•"/>
            </a:pPr>
            <a:r>
              <a:rPr lang="en-US" sz="1978">
                <a:solidFill>
                  <a:srgbClr val="000000"/>
                </a:solidFill>
                <a:latin typeface="Canva Sans Bold"/>
              </a:rPr>
              <a:t>Event Integration:</a:t>
            </a:r>
            <a:r>
              <a:rPr lang="en-US" sz="1978">
                <a:solidFill>
                  <a:srgbClr val="000000"/>
                </a:solidFill>
                <a:latin typeface="Canva Sans"/>
              </a:rPr>
              <a:t> Integrate the live feature with restaurant recommendations, suggesting dining options near events the user is interested in.</a:t>
            </a:r>
          </a:p>
          <a:p>
            <a:pPr algn="l">
              <a:lnSpc>
                <a:spcPts val="2769"/>
              </a:lnSpc>
            </a:pPr>
            <a:r>
              <a:rPr lang="en-US" sz="1978" u="sng">
                <a:solidFill>
                  <a:srgbClr val="E23744"/>
                </a:solidFill>
                <a:latin typeface="Canva Sans Bold"/>
              </a:rPr>
              <a:t>5. User Interface Enhancement:</a:t>
            </a:r>
          </a:p>
          <a:p>
            <a:pPr marL="427069" lvl="1" indent="-213535" algn="l">
              <a:lnSpc>
                <a:spcPts val="2769"/>
              </a:lnSpc>
              <a:buFont typeface="Arial"/>
              <a:buChar char="•"/>
            </a:pPr>
            <a:r>
              <a:rPr lang="en-US" sz="1978">
                <a:solidFill>
                  <a:srgbClr val="000000"/>
                </a:solidFill>
                <a:latin typeface="Canva Sans Bold"/>
              </a:rPr>
              <a:t>Interactive Map View: </a:t>
            </a:r>
            <a:r>
              <a:rPr lang="en-US" sz="1978">
                <a:solidFill>
                  <a:srgbClr val="000000"/>
                </a:solidFill>
                <a:latin typeface="Canva Sans"/>
              </a:rPr>
              <a:t>Offer an interactive map view that highlights nearby restaurants, allowing users to see at a glance which options are closest.</a:t>
            </a:r>
          </a:p>
          <a:p>
            <a:pPr marL="427069" lvl="1" indent="-213535" algn="l">
              <a:lnSpc>
                <a:spcPts val="2769"/>
              </a:lnSpc>
              <a:buFont typeface="Arial"/>
              <a:buChar char="•"/>
            </a:pPr>
            <a:r>
              <a:rPr lang="en-US" sz="1978">
                <a:solidFill>
                  <a:srgbClr val="000000"/>
                </a:solidFill>
                <a:latin typeface="Canva Sans Bold"/>
              </a:rPr>
              <a:t>Customizable Filters: </a:t>
            </a:r>
            <a:r>
              <a:rPr lang="en-US" sz="1978">
                <a:solidFill>
                  <a:srgbClr val="000000"/>
                </a:solidFill>
                <a:latin typeface="Canva Sans"/>
              </a:rPr>
              <a:t>Allow users to set their own distance preferences and filter options to tailor the recommendations to their needs.</a:t>
            </a:r>
          </a:p>
          <a:p>
            <a:pPr algn="l">
              <a:lnSpc>
                <a:spcPts val="2769"/>
              </a:lnSpc>
            </a:pPr>
            <a:endParaRPr lang="en-US" sz="1978">
              <a:solidFill>
                <a:srgbClr val="000000"/>
              </a:solidFill>
              <a:latin typeface="Canva Sans"/>
            </a:endParaRPr>
          </a:p>
          <a:p>
            <a:pPr algn="l">
              <a:lnSpc>
                <a:spcPts val="2769"/>
              </a:lnSpc>
            </a:pPr>
            <a:r>
              <a:rPr lang="en-US" sz="1978">
                <a:solidFill>
                  <a:srgbClr val="000000"/>
                </a:solidFill>
                <a:latin typeface="Canva Sans"/>
              </a:rPr>
              <a:t>By implementing these AI-driven enhancements, Zomato can significantly improve the accuracy and relevance of its restaurant recommendations, ensuring users have a more satisfying and personalized dining experience.</a:t>
            </a:r>
          </a:p>
          <a:p>
            <a:pPr algn="l">
              <a:lnSpc>
                <a:spcPts val="2769"/>
              </a:lnSpc>
            </a:pPr>
            <a:endParaRPr lang="en-US" sz="1978">
              <a:solidFill>
                <a:srgbClr val="000000"/>
              </a:solidFill>
              <a:latin typeface="Canva Sans"/>
            </a:endParaRPr>
          </a:p>
        </p:txBody>
      </p:sp>
    </p:spTree>
  </p:cSld>
  <p:clrMapOvr>
    <a:masterClrMapping/>
  </p:clrMapOvr>
  <p:transition spd="slow">
    <p:wipe/>
    <p:sndAc>
      <p:stSnd>
        <p:snd r:embed="rId2" name="wind.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2836910" y="5512805"/>
            <a:ext cx="9472066" cy="4736033"/>
            <a:chOff x="0" y="0"/>
            <a:chExt cx="812800" cy="406400"/>
          </a:xfrm>
        </p:grpSpPr>
        <p:sp>
          <p:nvSpPr>
            <p:cNvPr id="3" name="Freeform 3"/>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E23744"/>
            </a:solidFill>
          </p:spPr>
        </p:sp>
        <p:sp>
          <p:nvSpPr>
            <p:cNvPr id="4" name="TextBox 4"/>
            <p:cNvSpPr txBox="1"/>
            <p:nvPr/>
          </p:nvSpPr>
          <p:spPr>
            <a:xfrm>
              <a:off x="0" y="-85725"/>
              <a:ext cx="698500" cy="492125"/>
            </a:xfrm>
            <a:prstGeom prst="rect">
              <a:avLst/>
            </a:prstGeom>
          </p:spPr>
          <p:txBody>
            <a:bodyPr lIns="50800" tIns="50800" rIns="50800" bIns="50800" rtlCol="0" anchor="ctr"/>
            <a:lstStyle/>
            <a:p>
              <a:pPr algn="ctr">
                <a:lnSpc>
                  <a:spcPts val="2808"/>
                </a:lnSpc>
              </a:pPr>
              <a:endParaRPr/>
            </a:p>
          </p:txBody>
        </p:sp>
      </p:grpSp>
      <p:pic>
        <p:nvPicPr>
          <p:cNvPr id="5" name="Picture 5">
            <a:hlinkClick r:id="" action="ppaction://media"/>
          </p:cNvPr>
          <p:cNvPicPr>
            <a:picLocks noChangeAspect="1"/>
          </p:cNvPicPr>
          <p:nvPr>
            <a:videoFile r:link="rId1"/>
            <p:extLst>
              <p:ext uri="{DAA4B4D4-6D71-4841-9C94-3DE7FCFB9230}">
                <p14:media xmlns:p14="http://schemas.microsoft.com/office/powerpoint/2010/main" r:embed="rId2">
                  <p14:trim st="1160" end="6984.444"/>
                </p14:media>
              </p:ext>
            </p:extLst>
          </p:nvPr>
        </p:nvPicPr>
        <p:blipFill>
          <a:blip r:embed="rId5"/>
          <a:srcRect/>
          <a:stretch>
            <a:fillRect/>
          </a:stretch>
        </p:blipFill>
        <p:spPr>
          <a:xfrm>
            <a:off x="12730518" y="90333"/>
            <a:ext cx="4528782" cy="10106335"/>
          </a:xfrm>
          <a:prstGeom prst="rect">
            <a:avLst/>
          </a:prstGeom>
        </p:spPr>
      </p:pic>
      <p:sp>
        <p:nvSpPr>
          <p:cNvPr id="6" name="TextBox 6"/>
          <p:cNvSpPr txBox="1"/>
          <p:nvPr/>
        </p:nvSpPr>
        <p:spPr>
          <a:xfrm>
            <a:off x="1181169" y="141605"/>
            <a:ext cx="10345984" cy="1811020"/>
          </a:xfrm>
          <a:prstGeom prst="rect">
            <a:avLst/>
          </a:prstGeom>
        </p:spPr>
        <p:txBody>
          <a:bodyPr lIns="0" tIns="0" rIns="0" bIns="0" rtlCol="0" anchor="t">
            <a:spAutoFit/>
          </a:bodyPr>
          <a:lstStyle/>
          <a:p>
            <a:pPr algn="ctr">
              <a:lnSpc>
                <a:spcPts val="7279"/>
              </a:lnSpc>
            </a:pPr>
            <a:r>
              <a:rPr lang="en-US" sz="5199">
                <a:solidFill>
                  <a:srgbClr val="E23744"/>
                </a:solidFill>
                <a:latin typeface="Canva Sans Bold"/>
              </a:rPr>
              <a:t>Integration Issue with Blinkit in the Zomato App</a:t>
            </a:r>
          </a:p>
        </p:txBody>
      </p:sp>
      <p:sp>
        <p:nvSpPr>
          <p:cNvPr id="7" name="TextBox 7"/>
          <p:cNvSpPr txBox="1"/>
          <p:nvPr/>
        </p:nvSpPr>
        <p:spPr>
          <a:xfrm>
            <a:off x="2069684" y="2694901"/>
            <a:ext cx="8568955" cy="4209245"/>
          </a:xfrm>
          <a:prstGeom prst="rect">
            <a:avLst/>
          </a:prstGeom>
        </p:spPr>
        <p:txBody>
          <a:bodyPr lIns="0" tIns="0" rIns="0" bIns="0" rtlCol="0" anchor="t">
            <a:spAutoFit/>
          </a:bodyPr>
          <a:lstStyle/>
          <a:p>
            <a:pPr algn="l">
              <a:lnSpc>
                <a:spcPts val="4228"/>
              </a:lnSpc>
            </a:pPr>
            <a:r>
              <a:rPr lang="en-US" sz="3020">
                <a:solidFill>
                  <a:srgbClr val="222222"/>
                </a:solidFill>
                <a:latin typeface="Canva Sans"/>
              </a:rPr>
              <a:t>When using the Zomato app, the Blinkit option redirects users to a separate app for grocery delivery. This creates a barrier, as not all customers are willing to download an additional app. To retain grocery customers, Zomato should consider integrating Blinkit services within the main Zomato app, providing a seamless experience for users.</a:t>
            </a:r>
          </a:p>
        </p:txBody>
      </p:sp>
    </p:spTree>
  </p:cSld>
  <p:clrMapOvr>
    <a:masterClrMapping/>
  </p:clrMapOvr>
  <p:transition spd="slow">
    <p:wipe/>
    <p:sndAc>
      <p:stSnd>
        <p:snd r:embed="rId4" name="wind.wav"/>
      </p:stSnd>
    </p:sndAc>
  </p:transition>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2164</Words>
  <Application>Microsoft Office PowerPoint</Application>
  <PresentationFormat>Custom</PresentationFormat>
  <Paragraphs>183</Paragraphs>
  <Slides>15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Poppins Semi-Bold</vt:lpstr>
      <vt:lpstr>League Spartan</vt:lpstr>
      <vt:lpstr>Poppins Medium</vt:lpstr>
      <vt:lpstr>Canva Sans Bold</vt:lpstr>
      <vt:lpstr>Arial</vt:lpstr>
      <vt:lpstr>Canva Sans</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PratikshaThorat-Enhancing Zomato's Digital Experience</dc:title>
  <dc:creator>ASUS</dc:creator>
  <cp:lastModifiedBy>ASUS</cp:lastModifiedBy>
  <cp:revision>4</cp:revision>
  <dcterms:created xsi:type="dcterms:W3CDTF">2006-08-16T00:00:00Z</dcterms:created>
  <dcterms:modified xsi:type="dcterms:W3CDTF">2024-06-25T05:54:57Z</dcterms:modified>
  <dc:identifier>DAGJCrq7fiM</dc:identifier>
</cp:coreProperties>
</file>